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7" r:id="rId2"/>
    <p:sldId id="271" r:id="rId3"/>
    <p:sldId id="278" r:id="rId4"/>
    <p:sldId id="272" r:id="rId5"/>
    <p:sldId id="273" r:id="rId6"/>
    <p:sldId id="258" r:id="rId7"/>
    <p:sldId id="277" r:id="rId8"/>
    <p:sldId id="274" r:id="rId9"/>
    <p:sldId id="275" r:id="rId10"/>
    <p:sldId id="276" r:id="rId11"/>
    <p:sldId id="279" r:id="rId12"/>
    <p:sldId id="281" r:id="rId13"/>
    <p:sldId id="282" r:id="rId14"/>
    <p:sldId id="283" r:id="rId15"/>
    <p:sldId id="286" r:id="rId16"/>
    <p:sldId id="284" r:id="rId17"/>
    <p:sldId id="285" r:id="rId18"/>
    <p:sldId id="287" r:id="rId19"/>
    <p:sldId id="288" r:id="rId20"/>
    <p:sldId id="289" r:id="rId21"/>
    <p:sldId id="290" r:id="rId22"/>
    <p:sldId id="291" r:id="rId23"/>
    <p:sldId id="292" r:id="rId24"/>
    <p:sldId id="270" r:id="rId25"/>
  </p:sldIdLst>
  <p:sldSz cx="9144000" cy="5143500" type="screen16x9"/>
  <p:notesSz cx="6858000" cy="9144000"/>
  <p:embeddedFontLst>
    <p:embeddedFont>
      <p:font typeface="Montserrat" charset="0"/>
      <p:regular r:id="rId27"/>
      <p:bold r:id="rId28"/>
      <p:italic r:id="rId29"/>
      <p:boldItalic r:id="rId30"/>
    </p:embeddedFont>
    <p:embeddedFont>
      <p:font typeface="Cambria Math" pitchFamily="18" charset="0"/>
      <p:regular r:id="rId31"/>
    </p:embeddedFont>
    <p:embeddedFont>
      <p:font typeface="Inter" charset="0"/>
      <p:regular r:id="rId32"/>
      <p:bold r:id="rId33"/>
      <p:italic r:id="rId34"/>
      <p:bold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-59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79877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076feb92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076feb92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929601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328690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5430171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39933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868319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174778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232671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9067162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22000667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94398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941961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F9574-29AF-4E48-926A-4434B5A86FF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402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ddis.nasa.gov/archive/slr/cpf_predicts/202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26650" y="1508850"/>
            <a:ext cx="8690700" cy="10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2000" dirty="0"/>
              <a:t>Уточнение вектора состояния, получаемого из </a:t>
            </a:r>
            <a:r>
              <a:rPr lang="en-US" sz="2000" dirty="0"/>
              <a:t>TLE</a:t>
            </a:r>
            <a:r>
              <a:rPr lang="ru-RU" sz="2000" dirty="0"/>
              <a:t> моделью </a:t>
            </a:r>
            <a:r>
              <a:rPr lang="en-US" sz="2000" dirty="0"/>
              <a:t>SGP</a:t>
            </a:r>
            <a:r>
              <a:rPr lang="ru-RU" sz="2000" dirty="0"/>
              <a:t>4, по данным лазерной </a:t>
            </a:r>
            <a:r>
              <a:rPr lang="ru-RU" sz="2000" dirty="0" err="1"/>
              <a:t>дальнометрии</a:t>
            </a:r>
            <a:r>
              <a:rPr lang="ru-RU" sz="2000" dirty="0"/>
              <a:t> </a:t>
            </a:r>
            <a:r>
              <a:rPr lang="en-US" sz="2000" dirty="0"/>
              <a:t>ILRS</a:t>
            </a:r>
            <a:endParaRPr lang="ru-RU" sz="2000" dirty="0"/>
          </a:p>
        </p:txBody>
      </p:sp>
      <p:sp>
        <p:nvSpPr>
          <p:cNvPr id="61" name="Google Shape;61;p14"/>
          <p:cNvSpPr txBox="1"/>
          <p:nvPr/>
        </p:nvSpPr>
        <p:spPr>
          <a:xfrm>
            <a:off x="2391300" y="3489150"/>
            <a:ext cx="4361400" cy="56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ru-RU" sz="1430" dirty="0" smtClean="0">
                <a:solidFill>
                  <a:srgbClr val="073763"/>
                </a:solidFill>
                <a:latin typeface="Inter"/>
                <a:ea typeface="Inter"/>
                <a:cs typeface="Inter"/>
                <a:sym typeface="Inter"/>
              </a:rPr>
              <a:t>Беляков </a:t>
            </a:r>
            <a:r>
              <a:rPr lang="ru-RU" sz="1430" dirty="0">
                <a:solidFill>
                  <a:srgbClr val="073763"/>
                </a:solidFill>
                <a:latin typeface="Inter"/>
                <a:ea typeface="Inter"/>
                <a:cs typeface="Inter"/>
                <a:sym typeface="Inter"/>
              </a:rPr>
              <a:t>Н</a:t>
            </a:r>
            <a:r>
              <a:rPr lang="ru-RU" sz="1430" dirty="0" smtClean="0">
                <a:solidFill>
                  <a:srgbClr val="073763"/>
                </a:solidFill>
                <a:latin typeface="Inter"/>
                <a:ea typeface="Inter"/>
                <a:cs typeface="Inter"/>
                <a:sym typeface="Inter"/>
              </a:rPr>
              <a:t>икита Викторович,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ru-RU" sz="1430" dirty="0" smtClean="0">
                <a:solidFill>
                  <a:srgbClr val="073763"/>
                </a:solidFill>
                <a:latin typeface="Inter"/>
                <a:ea typeface="Inter"/>
                <a:cs typeface="Montserrat"/>
                <a:sym typeface="Inter"/>
              </a:rPr>
              <a:t>5 курс </a:t>
            </a:r>
            <a:r>
              <a:rPr lang="ru-RU" sz="1430" dirty="0" err="1" smtClean="0">
                <a:solidFill>
                  <a:srgbClr val="073763"/>
                </a:solidFill>
                <a:latin typeface="Inter"/>
                <a:ea typeface="Inter"/>
                <a:cs typeface="Montserrat"/>
                <a:sym typeface="Inter"/>
              </a:rPr>
              <a:t>специалитета</a:t>
            </a:r>
            <a:r>
              <a:rPr lang="ru-RU" sz="1430" dirty="0" smtClean="0">
                <a:solidFill>
                  <a:srgbClr val="073763"/>
                </a:solidFill>
                <a:latin typeface="Inter"/>
                <a:ea typeface="Inter"/>
                <a:cs typeface="Montserrat"/>
                <a:sym typeface="Inter"/>
              </a:rPr>
              <a:t>, 501 группа</a:t>
            </a:r>
          </a:p>
        </p:txBody>
      </p:sp>
      <p:pic>
        <p:nvPicPr>
          <p:cNvPr id="6" name="Picture 2" descr="https://old.chuvsu.ru/images/stories/novosty/2018/10/moskovskiy_gosudarstvenniy_universitet_imeni_lomonosova_377.jpg"/>
          <p:cNvPicPr preferRelativeResize="0"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55" y="87413"/>
            <a:ext cx="654909" cy="64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11A6CABF-F85E-A9C2-02BB-5078278EAAB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/>
          <a:srcRect t="20071" r="6145" b="34259"/>
          <a:stretch/>
        </p:blipFill>
        <p:spPr>
          <a:xfrm>
            <a:off x="4407355" y="834826"/>
            <a:ext cx="654908" cy="318684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71E6ABFE-D11F-45CB-FED5-C78E31A3D5E9}"/>
              </a:ext>
            </a:extLst>
          </p:cNvPr>
          <p:cNvSpPr txBox="1">
            <a:spLocks/>
          </p:cNvSpPr>
          <p:nvPr/>
        </p:nvSpPr>
        <p:spPr>
          <a:xfrm>
            <a:off x="3254289" y="4801868"/>
            <a:ext cx="2820238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ru-RU" sz="1800" dirty="0">
                <a:solidFill>
                  <a:schemeClr val="accent1">
                    <a:lumMod val="50000"/>
                  </a:schemeClr>
                </a:solidFill>
              </a:rPr>
              <a:t>Москва, </a:t>
            </a:r>
            <a:r>
              <a:rPr lang="ru-RU" sz="1800" dirty="0" smtClean="0">
                <a:solidFill>
                  <a:schemeClr val="accent1">
                    <a:lumMod val="50000"/>
                  </a:schemeClr>
                </a:solidFill>
              </a:rPr>
              <a:t>2023</a:t>
            </a:r>
            <a:endParaRPr lang="ru-RU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="" xmlns:a16="http://schemas.microsoft.com/office/drawing/2014/main" id="{71E6ABFE-D11F-45CB-FED5-C78E31A3D5E9}"/>
              </a:ext>
            </a:extLst>
          </p:cNvPr>
          <p:cNvSpPr txBox="1">
            <a:spLocks/>
          </p:cNvSpPr>
          <p:nvPr/>
        </p:nvSpPr>
        <p:spPr>
          <a:xfrm>
            <a:off x="579120" y="2415613"/>
            <a:ext cx="7985760" cy="6678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ru-RU" sz="1800" dirty="0">
                <a:solidFill>
                  <a:schemeClr val="accent1">
                    <a:lumMod val="50000"/>
                  </a:schemeClr>
                </a:solidFill>
              </a:rPr>
              <a:t>Московский государственный университет имени М.В. Ломоносова</a:t>
            </a:r>
          </a:p>
          <a:p>
            <a:pPr>
              <a:spcBef>
                <a:spcPts val="600"/>
              </a:spcBef>
            </a:pPr>
            <a:r>
              <a:rPr lang="ru-RU" sz="1800" dirty="0">
                <a:solidFill>
                  <a:schemeClr val="accent1">
                    <a:lumMod val="50000"/>
                  </a:schemeClr>
                </a:solidFill>
              </a:rPr>
              <a:t>Факультет космических исследований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одзаголовок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6750" y="278547"/>
                <a:ext cx="4045200" cy="1692925"/>
              </a:xfrm>
            </p:spPr>
            <p:txBody>
              <a:bodyPr>
                <a:noAutofit/>
              </a:bodyPr>
              <a:lstStyle/>
              <a:p>
                <a:pPr marL="0" indent="0" algn="l"/>
                <a:r>
                  <a:rPr lang="ru-RU" sz="1400" b="1" dirty="0" smtClean="0"/>
                  <a:t>Промежуточные результаты</a:t>
                </a:r>
                <a:r>
                  <a:rPr lang="ru-RU" sz="1400" dirty="0" smtClean="0"/>
                  <a:t>:</a:t>
                </a:r>
              </a:p>
              <a:p>
                <a:pPr algn="l">
                  <a:buFont typeface="Arial" pitchFamily="34" charset="0"/>
                  <a:buChar char="•"/>
                </a:pPr>
                <a:r>
                  <a:rPr lang="ru-RU" sz="1400" dirty="0" smtClean="0"/>
                  <a:t>Обучены 2 модели: нейронная сети многослойный </a:t>
                </a:r>
                <a:r>
                  <a:rPr lang="ru-RU" sz="1400" dirty="0" err="1" smtClean="0"/>
                  <a:t>перцептрон</a:t>
                </a:r>
                <a:r>
                  <a:rPr lang="ru-RU" sz="1400" dirty="0" smtClean="0"/>
                  <a:t> (</a:t>
                </a:r>
                <a:r>
                  <a:rPr lang="en-US" sz="1400" dirty="0" smtClean="0"/>
                  <a:t>FC</a:t>
                </a:r>
                <a:r>
                  <a:rPr lang="ru-RU" sz="1400" dirty="0" smtClean="0"/>
                  <a:t>) и модель классического </a:t>
                </a:r>
                <a:r>
                  <a:rPr lang="en-US" sz="1400" dirty="0" smtClean="0"/>
                  <a:t>ML Random Forest (RF)</a:t>
                </a:r>
                <a:endParaRPr lang="ru-RU" sz="1400" dirty="0" smtClean="0"/>
              </a:p>
              <a:p>
                <a:pPr algn="l">
                  <a:buFont typeface="Arial" pitchFamily="34" charset="0"/>
                  <a:buChar char="•"/>
                </a:pPr>
                <a:r>
                  <a:rPr lang="en-US" sz="1400" dirty="0" smtClean="0"/>
                  <a:t> </a:t>
                </a:r>
                <a:r>
                  <a:rPr lang="ru-RU" sz="1400" dirty="0" smtClean="0"/>
                  <a:t>Обе модели показали более точный результат, чем </a:t>
                </a:r>
                <a:r>
                  <a:rPr lang="en-US" sz="1400" dirty="0" smtClean="0"/>
                  <a:t>SGP4, </a:t>
                </a:r>
                <a:r>
                  <a:rPr lang="ru-RU" sz="1400" dirty="0" smtClean="0"/>
                  <a:t>что позволяет уточнить вектор состояния КА более чем в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140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ru-RU" sz="1400" b="0" i="1" smtClean="0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r>
                  <a:rPr lang="ru-RU" sz="1400" dirty="0"/>
                  <a:t> </a:t>
                </a:r>
                <a:r>
                  <a:rPr lang="ru-RU" sz="1400" dirty="0" smtClean="0"/>
                  <a:t>раз</a:t>
                </a:r>
                <a:endParaRPr lang="ru-RU" sz="1400" dirty="0"/>
              </a:p>
            </p:txBody>
          </p:sp>
        </mc:Choice>
        <mc:Fallback xmlns="">
          <p:sp>
            <p:nvSpPr>
              <p:cNvPr id="3" name="Подзаголовок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6750" y="278547"/>
                <a:ext cx="4045200" cy="1692925"/>
              </a:xfrm>
              <a:blipFill rotWithShape="1">
                <a:blip r:embed="rId2"/>
                <a:stretch>
                  <a:fillRect l="-1508" b="-1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71;p15"/>
          <p:cNvSpPr txBox="1"/>
          <p:nvPr/>
        </p:nvSpPr>
        <p:spPr>
          <a:xfrm>
            <a:off x="-104775" y="202025"/>
            <a:ext cx="9248776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1600" dirty="0"/>
              <a:t>Уточнение вектора состояния, получаемого из </a:t>
            </a:r>
            <a:r>
              <a:rPr lang="en-US" sz="1600" dirty="0"/>
              <a:t>TLE</a:t>
            </a:r>
            <a:r>
              <a:rPr lang="ru-RU" sz="1600" dirty="0"/>
              <a:t> моделью </a:t>
            </a:r>
            <a:r>
              <a:rPr lang="en-US" sz="1600" dirty="0"/>
              <a:t>SGP</a:t>
            </a:r>
            <a:r>
              <a:rPr lang="ru-RU" sz="1600" dirty="0"/>
              <a:t>4, по данным лазерной </a:t>
            </a:r>
            <a:r>
              <a:rPr lang="ru-RU" sz="1600" dirty="0" err="1"/>
              <a:t>дальнометрии</a:t>
            </a:r>
            <a:r>
              <a:rPr lang="ru-RU" sz="1600" dirty="0"/>
              <a:t> </a:t>
            </a:r>
            <a:r>
              <a:rPr lang="en-US" sz="1600" dirty="0"/>
              <a:t>ILRS</a:t>
            </a:r>
            <a:endParaRPr lang="ru-RU" sz="1600" dirty="0"/>
          </a:p>
        </p:txBody>
      </p:sp>
      <p:pic>
        <p:nvPicPr>
          <p:cNvPr id="2050" name="Picture 2" descr="C:\Users\nikita.belyakov\Desktop\5th_cource\весна\IT-modeling\presentation\upd_results_success\photo_2023-04-06_11-52-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1472"/>
            <a:ext cx="31337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ikita.belyakov\Desktop\5th_cource\весна\IT-modeling\presentation\upd_results_success\photo_2023-04-06_11-52-34 (4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571500"/>
            <a:ext cx="4972050" cy="457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1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" y="653774"/>
            <a:ext cx="4667822" cy="1692925"/>
          </a:xfrm>
        </p:spPr>
        <p:txBody>
          <a:bodyPr>
            <a:noAutofit/>
          </a:bodyPr>
          <a:lstStyle/>
          <a:p>
            <a:pPr marL="0" indent="0" algn="l"/>
            <a:r>
              <a:rPr lang="ru-RU" sz="1400" b="1" dirty="0" smtClean="0"/>
              <a:t>Сравнительный анализ модели многослойного </a:t>
            </a:r>
            <a:r>
              <a:rPr lang="ru-RU" sz="1400" b="1" dirty="0" err="1" smtClean="0"/>
              <a:t>перцептрона</a:t>
            </a:r>
            <a:r>
              <a:rPr lang="en-US" sz="1400" b="1" dirty="0" smtClean="0"/>
              <a:t> (FC)</a:t>
            </a:r>
            <a:r>
              <a:rPr lang="ru-RU" sz="1400" b="1" dirty="0" smtClean="0"/>
              <a:t> и </a:t>
            </a:r>
            <a:r>
              <a:rPr lang="en-US" sz="1400" b="1" dirty="0" err="1" smtClean="0"/>
              <a:t>RandomForest</a:t>
            </a:r>
            <a:r>
              <a:rPr lang="en-US" sz="1400" b="1" dirty="0" smtClean="0"/>
              <a:t>:</a:t>
            </a:r>
          </a:p>
          <a:p>
            <a:pPr marL="0" indent="0" algn="l"/>
            <a:endParaRPr lang="ru-RU" sz="1400" dirty="0" smtClean="0"/>
          </a:p>
          <a:p>
            <a:pPr algn="l">
              <a:buFont typeface="Arial" pitchFamily="34" charset="0"/>
              <a:buChar char="•"/>
            </a:pPr>
            <a:r>
              <a:rPr lang="ru-RU" sz="1400" dirty="0" smtClean="0"/>
              <a:t>Модель </a:t>
            </a:r>
            <a:r>
              <a:rPr lang="ru-RU" sz="1400" dirty="0"/>
              <a:t>классического </a:t>
            </a:r>
            <a:r>
              <a:rPr lang="en-US" sz="1400" dirty="0"/>
              <a:t>ML (Random Forest) </a:t>
            </a:r>
            <a:r>
              <a:rPr lang="ru-RU" sz="1400" dirty="0" smtClean="0"/>
              <a:t>показала лучший результат, чем</a:t>
            </a:r>
            <a:r>
              <a:rPr lang="en-US" sz="1400" dirty="0" smtClean="0"/>
              <a:t> </a:t>
            </a:r>
            <a:r>
              <a:rPr lang="ru-RU" sz="1400" dirty="0" smtClean="0"/>
              <a:t>нейронная сеть </a:t>
            </a:r>
            <a:r>
              <a:rPr lang="en-US" sz="1400" dirty="0" smtClean="0"/>
              <a:t>FC</a:t>
            </a:r>
            <a:endParaRPr lang="ru-RU" sz="1400" dirty="0" smtClean="0"/>
          </a:p>
          <a:p>
            <a:pPr algn="l">
              <a:buFont typeface="Arial" pitchFamily="34" charset="0"/>
              <a:buChar char="•"/>
            </a:pPr>
            <a:r>
              <a:rPr lang="en-US" sz="1400" dirty="0" smtClean="0"/>
              <a:t> </a:t>
            </a:r>
            <a:r>
              <a:rPr lang="ru-RU" sz="1400" dirty="0" smtClean="0"/>
              <a:t>По оси </a:t>
            </a:r>
            <a:r>
              <a:rPr lang="en-US" sz="1400" dirty="0" smtClean="0"/>
              <a:t>Oz</a:t>
            </a:r>
            <a:r>
              <a:rPr lang="ru-RU" sz="1400" dirty="0" smtClean="0"/>
              <a:t> модель </a:t>
            </a:r>
            <a:r>
              <a:rPr lang="en-US" sz="1400" dirty="0" smtClean="0"/>
              <a:t>RF </a:t>
            </a:r>
            <a:r>
              <a:rPr lang="ru-RU" sz="1400" dirty="0" smtClean="0"/>
              <a:t>демонстрирует </a:t>
            </a:r>
            <a:r>
              <a:rPr lang="ru-RU" sz="1400" dirty="0" err="1" smtClean="0"/>
              <a:t>бОльший</a:t>
            </a:r>
            <a:r>
              <a:rPr lang="ru-RU" sz="1400" dirty="0" smtClean="0"/>
              <a:t> разброс предсказаний, чем многослойный </a:t>
            </a:r>
            <a:r>
              <a:rPr lang="ru-RU" sz="1400" dirty="0" err="1" smtClean="0"/>
              <a:t>перцептрон</a:t>
            </a:r>
            <a:r>
              <a:rPr lang="ru-RU" sz="1400" dirty="0" smtClean="0"/>
              <a:t>, уступающий в неточной коррекции по осям </a:t>
            </a:r>
            <a:r>
              <a:rPr lang="en-US" sz="1400" dirty="0" err="1" smtClean="0"/>
              <a:t>Oy</a:t>
            </a:r>
            <a:r>
              <a:rPr lang="en-US" sz="1400" dirty="0" smtClean="0"/>
              <a:t>, Ox</a:t>
            </a:r>
            <a:endParaRPr lang="ru-RU" sz="1400" dirty="0"/>
          </a:p>
        </p:txBody>
      </p:sp>
      <p:sp>
        <p:nvSpPr>
          <p:cNvPr id="5" name="Google Shape;71;p15"/>
          <p:cNvSpPr txBox="1"/>
          <p:nvPr/>
        </p:nvSpPr>
        <p:spPr>
          <a:xfrm>
            <a:off x="-104775" y="202025"/>
            <a:ext cx="9248776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1600" dirty="0"/>
              <a:t>Уточнение вектора состояния, получаемого из </a:t>
            </a:r>
            <a:r>
              <a:rPr lang="en-US" sz="1600" dirty="0"/>
              <a:t>TLE</a:t>
            </a:r>
            <a:r>
              <a:rPr lang="ru-RU" sz="1600" dirty="0"/>
              <a:t> моделью </a:t>
            </a:r>
            <a:r>
              <a:rPr lang="en-US" sz="1600" dirty="0"/>
              <a:t>SGP</a:t>
            </a:r>
            <a:r>
              <a:rPr lang="ru-RU" sz="1600" dirty="0"/>
              <a:t>4, по данным лазерной </a:t>
            </a:r>
            <a:r>
              <a:rPr lang="ru-RU" sz="1600" dirty="0" err="1"/>
              <a:t>дальнометрии</a:t>
            </a:r>
            <a:r>
              <a:rPr lang="ru-RU" sz="1600" dirty="0"/>
              <a:t> </a:t>
            </a:r>
            <a:r>
              <a:rPr lang="en-US" sz="1600" dirty="0"/>
              <a:t>ILRS</a:t>
            </a:r>
            <a:endParaRPr lang="ru-RU" sz="1600" dirty="0"/>
          </a:p>
        </p:txBody>
      </p:sp>
      <p:pic>
        <p:nvPicPr>
          <p:cNvPr id="2052" name="Picture 4" descr="C:\Users\nikita.belyakov\Desktop\5th_cource\весна\IT-modeling\presentation\upd_results_success\photo_2023-04-06_11-52-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085" y="894945"/>
            <a:ext cx="2288711" cy="36890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nikita.belyakov\Desktop\5th_cource\весна\IT-modeling\presentation\upd_results_success\photo_2023-04-06_11-52-34 (3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7863"/>
          <a:stretch/>
        </p:blipFill>
        <p:spPr bwMode="auto">
          <a:xfrm>
            <a:off x="4741086" y="1570211"/>
            <a:ext cx="1804743" cy="305408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67822" y="613109"/>
            <a:ext cx="400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</a:t>
            </a:r>
            <a:r>
              <a:rPr lang="en-US" dirty="0" smtClean="0"/>
              <a:t>FC </a:t>
            </a:r>
            <a:r>
              <a:rPr lang="ru-RU" dirty="0" smtClean="0"/>
              <a:t>на тестовой выборке: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667824" y="1262434"/>
            <a:ext cx="400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</a:t>
            </a:r>
            <a:r>
              <a:rPr lang="en-US" dirty="0" smtClean="0"/>
              <a:t>RF </a:t>
            </a:r>
            <a:r>
              <a:rPr lang="ru-RU" dirty="0" smtClean="0"/>
              <a:t>на тестовой выборке:</a:t>
            </a:r>
            <a:endParaRPr lang="ru-RU" dirty="0"/>
          </a:p>
        </p:txBody>
      </p:sp>
      <p:pic>
        <p:nvPicPr>
          <p:cNvPr id="1029" name="Picture 5" descr="C:\Users\nikita.belyakov\Desktop\5th_cource\БЦ\space_NN\glonass_screens\deltaxyz fc VS rf corrected glonas 105 in ilrs cr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2"/>
          <a:stretch/>
        </p:blipFill>
        <p:spPr bwMode="auto">
          <a:xfrm>
            <a:off x="1637960" y="2736714"/>
            <a:ext cx="7506040" cy="24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" y="0"/>
            <a:ext cx="9143998" cy="1692925"/>
          </a:xfrm>
        </p:spPr>
        <p:txBody>
          <a:bodyPr>
            <a:noAutofit/>
          </a:bodyPr>
          <a:lstStyle/>
          <a:p>
            <a:pPr marL="0" indent="0" algn="l"/>
            <a:r>
              <a:rPr lang="ru-RU" sz="1400" b="1" dirty="0" smtClean="0"/>
              <a:t>Сравнительный анализ модели многослойного </a:t>
            </a:r>
            <a:r>
              <a:rPr lang="ru-RU" sz="1400" b="1" dirty="0" err="1" smtClean="0"/>
              <a:t>перцептрона</a:t>
            </a:r>
            <a:r>
              <a:rPr lang="en-US" sz="1400" b="1" dirty="0" smtClean="0"/>
              <a:t> (FC)</a:t>
            </a:r>
            <a:r>
              <a:rPr lang="ru-RU" sz="1400" b="1" dirty="0" smtClean="0"/>
              <a:t> и </a:t>
            </a:r>
            <a:r>
              <a:rPr lang="en-US" sz="1400" b="1" dirty="0" err="1" smtClean="0"/>
              <a:t>RandomForest</a:t>
            </a:r>
            <a:r>
              <a:rPr lang="en-US" sz="1400" b="1" dirty="0" smtClean="0"/>
              <a:t>: (</a:t>
            </a:r>
            <a:r>
              <a:rPr lang="ru-RU" sz="1400" b="1" dirty="0" smtClean="0"/>
              <a:t>вдоль осей ДСК </a:t>
            </a:r>
            <a:r>
              <a:rPr lang="en-US" sz="1400" b="1" dirty="0" smtClean="0"/>
              <a:t>ILRS)</a:t>
            </a:r>
          </a:p>
          <a:p>
            <a:pPr marL="0" indent="0" algn="l"/>
            <a:endParaRPr lang="ru-RU" sz="1400" dirty="0" smtClean="0"/>
          </a:p>
        </p:txBody>
      </p:sp>
      <p:pic>
        <p:nvPicPr>
          <p:cNvPr id="1029" name="Picture 5" descr="C:\Users\nikita.belyakov\Desktop\5th_cource\БЦ\space_NN\glonass_screens\deltaxyz fc VS rf corrected glonas 105 in ilrs cr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5"/>
          <a:stretch/>
        </p:blipFill>
        <p:spPr bwMode="auto">
          <a:xfrm>
            <a:off x="948922" y="415047"/>
            <a:ext cx="7180351" cy="47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42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8913" y="-64851"/>
            <a:ext cx="9143998" cy="1692925"/>
          </a:xfrm>
        </p:spPr>
        <p:txBody>
          <a:bodyPr>
            <a:noAutofit/>
          </a:bodyPr>
          <a:lstStyle/>
          <a:p>
            <a:pPr marL="0" indent="0" algn="l"/>
            <a:r>
              <a:rPr lang="ru-RU" sz="1400" b="1" dirty="0" smtClean="0"/>
              <a:t>Сравнительный анализ моделей многослойного </a:t>
            </a:r>
            <a:r>
              <a:rPr lang="ru-RU" sz="1400" b="1" dirty="0" err="1" smtClean="0"/>
              <a:t>перцептрона</a:t>
            </a:r>
            <a:r>
              <a:rPr lang="en-US" sz="1400" b="1" dirty="0" smtClean="0"/>
              <a:t> (FC)</a:t>
            </a:r>
            <a:r>
              <a:rPr lang="ru-RU" sz="1400" b="1" dirty="0" smtClean="0"/>
              <a:t> и </a:t>
            </a:r>
            <a:r>
              <a:rPr lang="en-US" sz="1400" b="1" dirty="0" err="1" smtClean="0"/>
              <a:t>RandomForest</a:t>
            </a:r>
            <a:r>
              <a:rPr lang="ru-RU" sz="1400" b="1" dirty="0" smtClean="0"/>
              <a:t> с </a:t>
            </a:r>
            <a:r>
              <a:rPr lang="en-US" sz="1400" b="1" dirty="0" smtClean="0"/>
              <a:t>SGP4: (</a:t>
            </a:r>
            <a:r>
              <a:rPr lang="ru-RU" sz="1400" b="1" dirty="0" smtClean="0"/>
              <a:t>вдоль осей ДСК </a:t>
            </a:r>
            <a:r>
              <a:rPr lang="en-US" sz="1400" b="1" dirty="0" smtClean="0"/>
              <a:t>ILRS)</a:t>
            </a:r>
          </a:p>
          <a:p>
            <a:pPr marL="0" indent="0" algn="l"/>
            <a:endParaRPr lang="ru-RU" sz="1400" dirty="0" smtClean="0"/>
          </a:p>
        </p:txBody>
      </p:sp>
      <p:pic>
        <p:nvPicPr>
          <p:cNvPr id="2050" name="Picture 2" descr="C:\Users\nikita.belyakov\Desktop\5th_cource\БЦ\space_NN\glonass_screens\deltaxyz fc VS rf corrected vs sgp4 glonas 105 in ilrs crs zoomed 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39" y="291830"/>
            <a:ext cx="6032187" cy="485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82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8913" y="-64851"/>
            <a:ext cx="9143998" cy="1692925"/>
          </a:xfrm>
        </p:spPr>
        <p:txBody>
          <a:bodyPr>
            <a:noAutofit/>
          </a:bodyPr>
          <a:lstStyle/>
          <a:p>
            <a:pPr marL="0" indent="0" algn="l"/>
            <a:r>
              <a:rPr lang="en-US" sz="1400" b="1" dirty="0" smtClean="0"/>
              <a:t>LEO orbit satellites : </a:t>
            </a:r>
            <a:r>
              <a:rPr lang="en-US" sz="1400" b="1" dirty="0" err="1" smtClean="0"/>
              <a:t>TerrasarX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Technosat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TandemX</a:t>
            </a:r>
            <a:r>
              <a:rPr lang="en-US" sz="1400" b="1" dirty="0" smtClean="0"/>
              <a:t> – </a:t>
            </a:r>
            <a:r>
              <a:rPr lang="ru-RU" sz="1400" b="1" dirty="0" smtClean="0"/>
              <a:t>менее стабильны, чем </a:t>
            </a:r>
            <a:r>
              <a:rPr lang="en-US" sz="1400" b="1" dirty="0" smtClean="0"/>
              <a:t>HEO, GSO</a:t>
            </a:r>
            <a:endParaRPr lang="en-US" sz="1400" b="1" dirty="0" smtClean="0"/>
          </a:p>
          <a:p>
            <a:pPr marL="0" indent="0" algn="l"/>
            <a:endParaRPr lang="ru-RU" sz="1400" dirty="0" smtClean="0"/>
          </a:p>
        </p:txBody>
      </p:sp>
      <p:pic>
        <p:nvPicPr>
          <p:cNvPr id="1026" name="Picture 2" descr="C:\Users\nikita.belyakov\Desktop\5th_cource\БЦ\space_NN\glonass_screens\tandemx_akima_interp_for_tle_ilrs_matching_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968"/>
            <a:ext cx="4461465" cy="222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ta.belyakov\Desktop\5th_cource\БЦ\space_NN\glonass_screens\technosat_akima_FAILED_interp_for_tle_ilrs_matching_Ox_TROU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569" y="3021952"/>
            <a:ext cx="4085431" cy="202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ikita.belyakov\Desktop\5th_cource\БЦ\space_NN\glonass_screens\terrasarx_akima_interp_for_tle_ilrs_matching_O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6" y="647699"/>
            <a:ext cx="4344509" cy="201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ikita.belyakov\Desktop\5th_cource\БЦ\space_NN\glonass_screens\technosat_akima_interp_for_tle_ilrs_matching_Ox_TROUB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553" y="647699"/>
            <a:ext cx="4557448" cy="2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3957" y="434502"/>
            <a:ext cx="3787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TerrasarX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971625" y="325292"/>
            <a:ext cx="3787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Technosat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7080" y="2662565"/>
            <a:ext cx="3787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TandemX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594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8913" y="-64851"/>
            <a:ext cx="9143998" cy="1692925"/>
          </a:xfrm>
        </p:spPr>
        <p:txBody>
          <a:bodyPr>
            <a:noAutofit/>
          </a:bodyPr>
          <a:lstStyle/>
          <a:p>
            <a:pPr marL="0" indent="0" algn="l"/>
            <a:r>
              <a:rPr lang="en-US" sz="1400" b="1" dirty="0" smtClean="0"/>
              <a:t>LEO orbit : </a:t>
            </a:r>
            <a:r>
              <a:rPr lang="en-US" sz="1400" b="1" dirty="0" err="1" smtClean="0"/>
              <a:t>TerrasarX</a:t>
            </a:r>
            <a:r>
              <a:rPr lang="en-US" sz="1400" b="1" dirty="0" smtClean="0"/>
              <a:t> satellite: </a:t>
            </a:r>
            <a:endParaRPr lang="ru-RU" sz="1400" b="1" dirty="0"/>
          </a:p>
          <a:p>
            <a:pPr marL="0" indent="0" algn="l"/>
            <a:r>
              <a:rPr lang="ru-RU" sz="1400" b="1" dirty="0" smtClean="0"/>
              <a:t>Нужно больше данных</a:t>
            </a:r>
          </a:p>
          <a:p>
            <a:pPr marL="0" indent="0" algn="l"/>
            <a:r>
              <a:rPr lang="ru-RU" sz="1400" b="1" dirty="0" smtClean="0"/>
              <a:t>Нужен контроль переобучения модели!</a:t>
            </a:r>
            <a:endParaRPr lang="en-US" sz="1400" b="1" dirty="0" smtClean="0"/>
          </a:p>
          <a:p>
            <a:pPr marL="0" indent="0" algn="l"/>
            <a:endParaRPr lang="ru-RU" sz="1400" dirty="0" smtClean="0"/>
          </a:p>
        </p:txBody>
      </p:sp>
      <p:pic>
        <p:nvPicPr>
          <p:cNvPr id="2052" name="Picture 4" descr="C:\Users\nikita.belyakov\Desktop\5th_cource\БЦ\space_NN\glonass_screens\losses training on terrasar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0406"/>
            <a:ext cx="6629400" cy="443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ikita.belyakov\Desktop\5th_cource\БЦ\space_NN\glonass_screens\overfit_contro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859620"/>
            <a:ext cx="43148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61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8913" y="-64851"/>
            <a:ext cx="9143998" cy="1692925"/>
          </a:xfrm>
        </p:spPr>
        <p:txBody>
          <a:bodyPr>
            <a:noAutofit/>
          </a:bodyPr>
          <a:lstStyle/>
          <a:p>
            <a:pPr marL="0" indent="0" algn="l"/>
            <a:r>
              <a:rPr lang="en-US" sz="1400" b="1" dirty="0" smtClean="0"/>
              <a:t>LEO orbit : </a:t>
            </a:r>
            <a:r>
              <a:rPr lang="en-US" sz="1400" b="1" dirty="0" err="1" smtClean="0"/>
              <a:t>TerrasarX</a:t>
            </a:r>
            <a:r>
              <a:rPr lang="en-US" sz="1400" b="1" dirty="0" smtClean="0"/>
              <a:t> satellite:</a:t>
            </a:r>
            <a:r>
              <a:rPr lang="ru-RU" sz="1400" b="1" dirty="0" smtClean="0"/>
              <a:t> </a:t>
            </a:r>
          </a:p>
          <a:p>
            <a:pPr marL="0" indent="0" algn="l"/>
            <a:r>
              <a:rPr lang="ru-RU" sz="1400" b="1" dirty="0" smtClean="0"/>
              <a:t>При малом количестве данных лучше справляется </a:t>
            </a:r>
            <a:endParaRPr lang="en-US" sz="1400" b="1" dirty="0" smtClean="0"/>
          </a:p>
          <a:p>
            <a:pPr marL="0" indent="0" algn="l"/>
            <a:r>
              <a:rPr lang="ru-RU" sz="1400" b="1" dirty="0" smtClean="0"/>
              <a:t>классическая модель </a:t>
            </a:r>
            <a:r>
              <a:rPr lang="en-US" sz="1400" b="1" dirty="0" smtClean="0"/>
              <a:t>ML (RF)</a:t>
            </a:r>
            <a:endParaRPr lang="en-US" sz="1400" b="1" dirty="0" smtClean="0"/>
          </a:p>
          <a:p>
            <a:pPr marL="0" indent="0" algn="l"/>
            <a:endParaRPr lang="ru-RU" sz="1400" dirty="0" smtClean="0"/>
          </a:p>
        </p:txBody>
      </p:sp>
      <p:pic>
        <p:nvPicPr>
          <p:cNvPr id="3074" name="Picture 2" descr="C:\Users\nikita.belyakov\Desktop\5th_cource\БЦ\space_NN\glonass_screens\terasarx FC results on 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7300"/>
            <a:ext cx="2495550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nikita.belyakov\Desktop\5th_cource\БЦ\space_NN\glonass_screens\terasarx RF results on t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2663"/>
            <a:ext cx="2038350" cy="42862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886295"/>
            <a:ext cx="400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</a:t>
            </a:r>
            <a:r>
              <a:rPr lang="en-US" dirty="0" smtClean="0"/>
              <a:t>FC </a:t>
            </a:r>
            <a:r>
              <a:rPr lang="ru-RU" dirty="0" smtClean="0"/>
              <a:t>на тестовой выборке: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76799" y="1930970"/>
            <a:ext cx="400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</a:t>
            </a:r>
            <a:r>
              <a:rPr lang="en-US" dirty="0" smtClean="0"/>
              <a:t>RF </a:t>
            </a:r>
            <a:r>
              <a:rPr lang="ru-RU" dirty="0" smtClean="0"/>
              <a:t>на тестовой выборке:</a:t>
            </a:r>
            <a:endParaRPr lang="ru-RU" dirty="0"/>
          </a:p>
        </p:txBody>
      </p:sp>
      <p:pic>
        <p:nvPicPr>
          <p:cNvPr id="3076" name="Picture 4" descr="C:\Users\nikita.belyakov\Desktop\5th_cource\БЦ\space_NN\glonass_screens\terrsarx pred results both models in 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-1256"/>
            <a:ext cx="5000626" cy="514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61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8913" y="-64851"/>
            <a:ext cx="9143998" cy="1692925"/>
          </a:xfrm>
        </p:spPr>
        <p:txBody>
          <a:bodyPr>
            <a:noAutofit/>
          </a:bodyPr>
          <a:lstStyle/>
          <a:p>
            <a:pPr marL="0" indent="0" algn="l"/>
            <a:r>
              <a:rPr lang="en-US" sz="1400" b="1" dirty="0" smtClean="0"/>
              <a:t>LEO orbit : </a:t>
            </a:r>
          </a:p>
          <a:p>
            <a:pPr marL="0" indent="0" algn="l"/>
            <a:r>
              <a:rPr lang="en-US" sz="1400" b="1" dirty="0" err="1" smtClean="0"/>
              <a:t>TerrasarX</a:t>
            </a:r>
            <a:r>
              <a:rPr lang="en-US" sz="1400" b="1" dirty="0" smtClean="0"/>
              <a:t> satellite:</a:t>
            </a:r>
            <a:endParaRPr lang="en-US" sz="1400" b="1" dirty="0" smtClean="0"/>
          </a:p>
          <a:p>
            <a:pPr marL="0" indent="0" algn="l"/>
            <a:endParaRPr lang="ru-RU" sz="1400" dirty="0" smtClean="0"/>
          </a:p>
        </p:txBody>
      </p:sp>
      <p:pic>
        <p:nvPicPr>
          <p:cNvPr id="4098" name="Picture 2" descr="C:\Users\nikita.belyakov\Desktop\5th_cource\БЦ\space_NN\glonass_screens\difference xyz fc corrected terrasarx in ilrs crs better g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226" y="1"/>
            <a:ext cx="683377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2" y="653774"/>
            <a:ext cx="2228848" cy="16929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ru-RU" sz="1400" b="1" dirty="0" smtClean="0"/>
              <a:t>Сравнительный анализ модели многослойного </a:t>
            </a:r>
            <a:r>
              <a:rPr lang="ru-RU" sz="1400" b="1" dirty="0" err="1" smtClean="0"/>
              <a:t>перцептрона</a:t>
            </a:r>
            <a:r>
              <a:rPr lang="en-US" sz="1400" b="1" dirty="0" smtClean="0"/>
              <a:t> (FC)</a:t>
            </a:r>
            <a:r>
              <a:rPr lang="ru-RU" sz="1400" b="1" dirty="0" smtClean="0"/>
              <a:t> и </a:t>
            </a:r>
            <a:r>
              <a:rPr lang="en-US" sz="1400" b="1" dirty="0" err="1" smtClean="0"/>
              <a:t>RandomForest</a:t>
            </a:r>
            <a:r>
              <a:rPr lang="en-US" sz="1400" b="1" dirty="0" smtClean="0"/>
              <a:t>:</a:t>
            </a:r>
          </a:p>
          <a:p>
            <a:pPr marL="0" indent="0" algn="l"/>
            <a:endParaRPr lang="ru-RU" sz="1400" dirty="0" smtClean="0"/>
          </a:p>
          <a:p>
            <a:pPr algn="l">
              <a:buFont typeface="Arial" pitchFamily="34" charset="0"/>
              <a:buChar char="•"/>
            </a:pPr>
            <a:r>
              <a:rPr lang="ru-RU" sz="1400" dirty="0" smtClean="0"/>
              <a:t>Модель классического </a:t>
            </a:r>
            <a:r>
              <a:rPr lang="en-US" sz="1400" dirty="0" smtClean="0"/>
              <a:t>ML (Random Forest) </a:t>
            </a:r>
            <a:r>
              <a:rPr lang="ru-RU" sz="1400" dirty="0" smtClean="0"/>
              <a:t>показала лучший результат, чем</a:t>
            </a:r>
            <a:r>
              <a:rPr lang="en-US" sz="1400" dirty="0" smtClean="0"/>
              <a:t> </a:t>
            </a:r>
            <a:r>
              <a:rPr lang="ru-RU" sz="1400" dirty="0" smtClean="0"/>
              <a:t>нейронная сеть </a:t>
            </a:r>
            <a:r>
              <a:rPr lang="en-US" sz="1400" dirty="0" smtClean="0"/>
              <a:t>FC</a:t>
            </a:r>
            <a:endParaRPr lang="ru-RU" sz="1400" dirty="0" smtClean="0"/>
          </a:p>
        </p:txBody>
      </p:sp>
    </p:spTree>
    <p:extLst>
      <p:ext uri="{BB962C8B-B14F-4D97-AF65-F5344CB8AC3E}">
        <p14:creationId xmlns:p14="http://schemas.microsoft.com/office/powerpoint/2010/main" val="172361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8913" y="-64851"/>
            <a:ext cx="9143998" cy="1692925"/>
          </a:xfrm>
        </p:spPr>
        <p:txBody>
          <a:bodyPr>
            <a:noAutofit/>
          </a:bodyPr>
          <a:lstStyle/>
          <a:p>
            <a:pPr marL="0" indent="0" algn="l"/>
            <a:r>
              <a:rPr lang="en-US" sz="1400" b="1" dirty="0" smtClean="0"/>
              <a:t>LEO orbit : </a:t>
            </a:r>
          </a:p>
          <a:p>
            <a:pPr marL="0" indent="0" algn="l"/>
            <a:r>
              <a:rPr lang="en-US" sz="1400" b="1" dirty="0" err="1" smtClean="0"/>
              <a:t>TerrasarX</a:t>
            </a:r>
            <a:r>
              <a:rPr lang="en-US" sz="1400" b="1" dirty="0" smtClean="0"/>
              <a:t> satellite:</a:t>
            </a:r>
            <a:endParaRPr lang="en-US" sz="1400" b="1" dirty="0" smtClean="0"/>
          </a:p>
          <a:p>
            <a:pPr marL="0" indent="0" algn="l"/>
            <a:endParaRPr lang="ru-RU" sz="1400" dirty="0" smtClean="0"/>
          </a:p>
        </p:txBody>
      </p:sp>
      <p:pic>
        <p:nvPicPr>
          <p:cNvPr id="5122" name="Picture 2" descr="C:\Users\nikita.belyakov\Desktop\5th_cource\БЦ\space_NN\glonass_screens\delta xyz fc VS rf corrected terrasarx in ilrs c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-1"/>
            <a:ext cx="714375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4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8913" y="-64851"/>
            <a:ext cx="9143998" cy="1692925"/>
          </a:xfrm>
        </p:spPr>
        <p:txBody>
          <a:bodyPr>
            <a:noAutofit/>
          </a:bodyPr>
          <a:lstStyle/>
          <a:p>
            <a:pPr marL="0" indent="0" algn="l"/>
            <a:r>
              <a:rPr lang="en-US" sz="1400" b="1" dirty="0" smtClean="0"/>
              <a:t>LEO orbit : </a:t>
            </a:r>
            <a:r>
              <a:rPr lang="en-US" sz="1400" b="1" dirty="0" err="1" smtClean="0"/>
              <a:t>TandemX</a:t>
            </a:r>
            <a:r>
              <a:rPr lang="en-US" sz="1400" b="1" dirty="0" smtClean="0"/>
              <a:t> satellite: </a:t>
            </a:r>
            <a:endParaRPr lang="ru-RU" sz="1400" b="1" dirty="0"/>
          </a:p>
          <a:p>
            <a:pPr marL="0" indent="0" algn="l"/>
            <a:r>
              <a:rPr lang="ru-RU" sz="1400" b="1" dirty="0" smtClean="0"/>
              <a:t>Нужно больше данных</a:t>
            </a:r>
            <a:r>
              <a:rPr lang="en-US" sz="1400" b="1" dirty="0" smtClean="0"/>
              <a:t> </a:t>
            </a:r>
            <a:r>
              <a:rPr lang="ru-RU" sz="1400" b="1" dirty="0" smtClean="0"/>
              <a:t>для </a:t>
            </a:r>
            <a:r>
              <a:rPr lang="ru-RU" sz="1400" b="1" dirty="0" err="1" smtClean="0"/>
              <a:t>до</a:t>
            </a:r>
            <a:r>
              <a:rPr lang="ru-RU" sz="1400" b="1" dirty="0" err="1" smtClean="0"/>
              <a:t>обучения</a:t>
            </a:r>
            <a:r>
              <a:rPr lang="ru-RU" sz="1400" b="1" dirty="0" smtClean="0"/>
              <a:t> модели!</a:t>
            </a:r>
            <a:r>
              <a:rPr lang="en-US" sz="1400" b="1" dirty="0" smtClean="0"/>
              <a:t> (</a:t>
            </a:r>
            <a:r>
              <a:rPr lang="ru-RU" sz="1400" b="1" dirty="0" smtClean="0"/>
              <a:t>плато</a:t>
            </a:r>
            <a:r>
              <a:rPr lang="en-US" sz="1400" b="1" dirty="0" smtClean="0"/>
              <a:t>)</a:t>
            </a:r>
            <a:endParaRPr lang="en-US" sz="1400" b="1" dirty="0" smtClean="0"/>
          </a:p>
          <a:p>
            <a:pPr marL="0" indent="0" algn="l"/>
            <a:endParaRPr lang="ru-RU" sz="1400" dirty="0" smtClean="0"/>
          </a:p>
        </p:txBody>
      </p:sp>
      <p:pic>
        <p:nvPicPr>
          <p:cNvPr id="6146" name="Picture 2" descr="C:\Users\nikita.belyakov\Desktop\5th_cource\БЦ\space_NN\glonass_screens\LEO\losses training on tandem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15" y="459590"/>
            <a:ext cx="7016885" cy="46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48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0" y="245600"/>
            <a:ext cx="9144001" cy="1733551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ru-RU" sz="1200" dirty="0"/>
              <a:t>Существует ряд моделей, которые способны по измерениям различного рода определить позицию КА в пространстве на заданный момент времени. Один из таких видов измерений – </a:t>
            </a:r>
            <a:r>
              <a:rPr lang="en-US" sz="1200" dirty="0"/>
              <a:t>TLE</a:t>
            </a:r>
            <a:r>
              <a:rPr lang="ru-RU" sz="1200" dirty="0"/>
              <a:t> (</a:t>
            </a:r>
            <a:r>
              <a:rPr lang="en-US" sz="1200" dirty="0"/>
              <a:t>two line elements</a:t>
            </a:r>
            <a:r>
              <a:rPr lang="ru-RU" sz="1200" dirty="0"/>
              <a:t>), данные оперативно получаемые с любого активного КА  с определенной периодичностью (зависит от КА), обеспечивающие возможность определения вектора состояния КА (</a:t>
            </a:r>
            <a:r>
              <a:rPr lang="en-US" sz="1200" dirty="0"/>
              <a:t>x</a:t>
            </a:r>
            <a:r>
              <a:rPr lang="ru-RU" sz="1200" dirty="0"/>
              <a:t>, </a:t>
            </a:r>
            <a:r>
              <a:rPr lang="en-US" sz="1200" dirty="0"/>
              <a:t>y</a:t>
            </a:r>
            <a:r>
              <a:rPr lang="ru-RU" sz="1200" dirty="0"/>
              <a:t>, </a:t>
            </a:r>
            <a:r>
              <a:rPr lang="en-US" sz="1200" dirty="0"/>
              <a:t>x</a:t>
            </a:r>
            <a:r>
              <a:rPr lang="ru-RU" sz="1200" dirty="0"/>
              <a:t>, </a:t>
            </a:r>
            <a:r>
              <a:rPr lang="en-US" sz="1200" dirty="0"/>
              <a:t>v</a:t>
            </a:r>
            <a:r>
              <a:rPr lang="ru-RU" sz="1200" dirty="0"/>
              <a:t>_</a:t>
            </a:r>
            <a:r>
              <a:rPr lang="en-US" sz="1200" dirty="0"/>
              <a:t>x</a:t>
            </a:r>
            <a:r>
              <a:rPr lang="ru-RU" sz="1200" dirty="0"/>
              <a:t> ,</a:t>
            </a:r>
            <a:r>
              <a:rPr lang="en-US" sz="1200" dirty="0"/>
              <a:t>v</a:t>
            </a:r>
            <a:r>
              <a:rPr lang="ru-RU" sz="1200" dirty="0"/>
              <a:t>_</a:t>
            </a:r>
            <a:r>
              <a:rPr lang="en-US" sz="1200" dirty="0"/>
              <a:t>y</a:t>
            </a:r>
            <a:r>
              <a:rPr lang="ru-RU" sz="1200" dirty="0"/>
              <a:t>, </a:t>
            </a:r>
            <a:r>
              <a:rPr lang="en-US" sz="1200" dirty="0"/>
              <a:t>v</a:t>
            </a:r>
            <a:r>
              <a:rPr lang="ru-RU" sz="1200" dirty="0"/>
              <a:t>_</a:t>
            </a:r>
            <a:r>
              <a:rPr lang="en-US" sz="1200" dirty="0"/>
              <a:t>z</a:t>
            </a:r>
            <a:r>
              <a:rPr lang="ru-RU" sz="1200" dirty="0"/>
              <a:t>) с точностью до 500 м для интервала актуальности данных </a:t>
            </a:r>
            <a:r>
              <a:rPr lang="en-US" sz="1200" dirty="0"/>
              <a:t>TLE</a:t>
            </a:r>
            <a:r>
              <a:rPr lang="ru-RU" sz="1200" dirty="0"/>
              <a:t> (до 3-х суток), после которого ошибка определения вектора состояния КА начинает сильно расти. Измерения в формате </a:t>
            </a:r>
            <a:r>
              <a:rPr lang="en-US" sz="1200" dirty="0"/>
              <a:t>TLE </a:t>
            </a:r>
            <a:r>
              <a:rPr lang="ru-RU" sz="1200" dirty="0"/>
              <a:t>находятся в открытом доступе и могут быть получены с ресурсов </a:t>
            </a:r>
            <a:r>
              <a:rPr lang="en-US" sz="1200" dirty="0" err="1"/>
              <a:t>spacetrack</a:t>
            </a:r>
            <a:r>
              <a:rPr lang="ru-RU" sz="1200" dirty="0"/>
              <a:t>.</a:t>
            </a:r>
            <a:r>
              <a:rPr lang="en-US" sz="1200" dirty="0"/>
              <a:t>org </a:t>
            </a:r>
            <a:r>
              <a:rPr lang="ru-RU" sz="1200" dirty="0"/>
              <a:t>и </a:t>
            </a:r>
            <a:r>
              <a:rPr lang="en-US" sz="1200" dirty="0" err="1"/>
              <a:t>celestrack</a:t>
            </a:r>
            <a:r>
              <a:rPr lang="ru-RU" sz="1200" dirty="0"/>
              <a:t>.</a:t>
            </a:r>
            <a:r>
              <a:rPr lang="en-US" sz="1200" dirty="0"/>
              <a:t>com </a:t>
            </a:r>
            <a:r>
              <a:rPr lang="ru-RU" sz="1200" dirty="0"/>
              <a:t>для любого КА, имеющего международное обозначение </a:t>
            </a:r>
            <a:r>
              <a:rPr lang="en-US" sz="1200" dirty="0"/>
              <a:t>NORAD</a:t>
            </a:r>
            <a:r>
              <a:rPr lang="ru-RU" sz="1200" dirty="0"/>
              <a:t>_</a:t>
            </a:r>
            <a:r>
              <a:rPr lang="en-US" sz="1200" dirty="0"/>
              <a:t>ID</a:t>
            </a:r>
            <a:r>
              <a:rPr lang="ru-RU" sz="1200" dirty="0"/>
              <a:t>. В набор параметров </a:t>
            </a:r>
            <a:r>
              <a:rPr lang="en-US" sz="1200" dirty="0"/>
              <a:t>TLE </a:t>
            </a:r>
            <a:r>
              <a:rPr lang="ru-RU" sz="1200" dirty="0"/>
              <a:t>входит </a:t>
            </a:r>
            <a:r>
              <a:rPr lang="en-US" sz="1200" dirty="0"/>
              <a:t>B</a:t>
            </a:r>
            <a:r>
              <a:rPr lang="ru-RU" sz="1200" dirty="0"/>
              <a:t>* - коэффициент торможения(</a:t>
            </a:r>
            <a:r>
              <a:rPr lang="en-US" sz="1200" dirty="0"/>
              <a:t>BSTAR</a:t>
            </a:r>
            <a:r>
              <a:rPr lang="ru-RU" sz="1200" dirty="0"/>
              <a:t>), который является фактором возмущения КА и непредсказуем для разных типов </a:t>
            </a:r>
            <a:r>
              <a:rPr lang="ru-RU" sz="1200" dirty="0" smtClean="0"/>
              <a:t>орбит</a:t>
            </a:r>
            <a:r>
              <a:rPr lang="ru-RU" sz="1200" dirty="0"/>
              <a:t>. </a:t>
            </a:r>
          </a:p>
        </p:txBody>
      </p:sp>
      <p:sp>
        <p:nvSpPr>
          <p:cNvPr id="5" name="Google Shape;71;p15"/>
          <p:cNvSpPr txBox="1"/>
          <p:nvPr/>
        </p:nvSpPr>
        <p:spPr>
          <a:xfrm>
            <a:off x="-104775" y="126775"/>
            <a:ext cx="9248776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1600" dirty="0"/>
              <a:t>Уточнение вектора состояния, получаемого из </a:t>
            </a:r>
            <a:r>
              <a:rPr lang="en-US" sz="1600" dirty="0"/>
              <a:t>TLE</a:t>
            </a:r>
            <a:r>
              <a:rPr lang="ru-RU" sz="1600" dirty="0"/>
              <a:t> моделью </a:t>
            </a:r>
            <a:r>
              <a:rPr lang="en-US" sz="1600" dirty="0"/>
              <a:t>SGP</a:t>
            </a:r>
            <a:r>
              <a:rPr lang="ru-RU" sz="1600" dirty="0"/>
              <a:t>4, по данным лазерной </a:t>
            </a:r>
            <a:r>
              <a:rPr lang="ru-RU" sz="1600" dirty="0" err="1"/>
              <a:t>дальнометрии</a:t>
            </a:r>
            <a:r>
              <a:rPr lang="ru-RU" sz="1600" dirty="0"/>
              <a:t> </a:t>
            </a:r>
            <a:r>
              <a:rPr lang="en-US" sz="1600" dirty="0"/>
              <a:t>ILRS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225"/>
            <a:ext cx="91440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:\Users\nikita.belyakov\Desktop\5th_cource\БЦ\space_NN\glonass_screens\LEO\tandemx\tandemx pred results both models in 3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87"/>
            <a:ext cx="4980562" cy="51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38913" y="-64851"/>
            <a:ext cx="9143998" cy="16929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/>
            <a:r>
              <a:rPr lang="en-US" sz="1400" b="1" dirty="0" err="1" smtClean="0"/>
              <a:t>TandemX</a:t>
            </a:r>
            <a:r>
              <a:rPr lang="en-US" sz="1400" b="1" dirty="0" smtClean="0"/>
              <a:t> satellite:</a:t>
            </a:r>
          </a:p>
          <a:p>
            <a:pPr marL="0" indent="0" algn="r"/>
            <a:endParaRPr lang="ru-RU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161633" y="20103"/>
            <a:ext cx="3536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</a:t>
            </a:r>
            <a:r>
              <a:rPr lang="en-US" dirty="0"/>
              <a:t>R</a:t>
            </a:r>
            <a:r>
              <a:rPr lang="en-US" dirty="0" smtClean="0"/>
              <a:t>F </a:t>
            </a:r>
            <a:r>
              <a:rPr lang="ru-RU" dirty="0" smtClean="0"/>
              <a:t>на тестовой выборке:</a:t>
            </a:r>
            <a:endParaRPr lang="ru-RU" dirty="0"/>
          </a:p>
        </p:txBody>
      </p:sp>
      <p:pic>
        <p:nvPicPr>
          <p:cNvPr id="7170" name="Picture 2" descr="C:\Users\nikita.belyakov\Desktop\5th_cource\БЦ\space_NN\glonass_screens\LEO\tandemx\tamdemx RF results on t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80" y="344880"/>
            <a:ext cx="2133600" cy="38100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00418" y="251806"/>
            <a:ext cx="353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</a:t>
            </a:r>
            <a:r>
              <a:rPr lang="en-US" dirty="0" smtClean="0"/>
              <a:t>FC </a:t>
            </a:r>
            <a:r>
              <a:rPr lang="ru-RU" dirty="0" smtClean="0"/>
              <a:t>на </a:t>
            </a:r>
            <a:endParaRPr lang="en-US" dirty="0" smtClean="0"/>
          </a:p>
          <a:p>
            <a:r>
              <a:rPr lang="ru-RU" dirty="0" smtClean="0"/>
              <a:t>тестовой </a:t>
            </a:r>
            <a:r>
              <a:rPr lang="ru-RU" dirty="0" smtClean="0"/>
              <a:t>выборке:</a:t>
            </a:r>
            <a:endParaRPr lang="ru-RU" dirty="0"/>
          </a:p>
        </p:txBody>
      </p:sp>
      <p:pic>
        <p:nvPicPr>
          <p:cNvPr id="7171" name="Picture 3" descr="C:\Users\nikita.belyakov\Desktop\5th_cource\БЦ\space_NN\glonass_screens\LEO\tandemx\tandemx FC results on t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699" y="344880"/>
            <a:ext cx="2638425" cy="3714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nikita.belyakov\Desktop\5th_cource\БЦ\space_NN\glonass_screens\LEO\tandemx\difference xyz fc corrected tandemx in ilrs cr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60" y="781611"/>
            <a:ext cx="4163440" cy="436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878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38913" y="-64851"/>
            <a:ext cx="9143998" cy="16929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sz="1400" b="1" dirty="0" smtClean="0"/>
              <a:t>LEO orbit : </a:t>
            </a:r>
          </a:p>
          <a:p>
            <a:pPr marL="0" indent="0" algn="l"/>
            <a:r>
              <a:rPr lang="en-US" sz="1400" b="1" dirty="0" err="1" smtClean="0"/>
              <a:t>TerrasarX</a:t>
            </a:r>
            <a:r>
              <a:rPr lang="en-US" sz="1400" b="1" dirty="0" smtClean="0"/>
              <a:t> + </a:t>
            </a:r>
            <a:r>
              <a:rPr lang="en-US" sz="1400" b="1" dirty="0" err="1" smtClean="0"/>
              <a:t>TandemX</a:t>
            </a:r>
            <a:r>
              <a:rPr lang="en-US" sz="1400" b="1" dirty="0" smtClean="0"/>
              <a:t> satellites:</a:t>
            </a:r>
          </a:p>
          <a:p>
            <a:pPr marL="0" indent="0" algn="l"/>
            <a:r>
              <a:rPr lang="ru-RU" sz="1400" b="1" dirty="0" smtClean="0"/>
              <a:t>Сравнение результатов </a:t>
            </a:r>
            <a:r>
              <a:rPr lang="en-US" sz="1400" b="1" dirty="0" smtClean="0"/>
              <a:t>RF </a:t>
            </a:r>
            <a:r>
              <a:rPr lang="ru-RU" sz="1400" b="1" dirty="0" smtClean="0"/>
              <a:t>и </a:t>
            </a:r>
            <a:r>
              <a:rPr lang="en-US" sz="1400" b="1" dirty="0" smtClean="0"/>
              <a:t>FC</a:t>
            </a:r>
            <a:endParaRPr lang="ru-RU" sz="1400" b="1" dirty="0" smtClean="0"/>
          </a:p>
          <a:p>
            <a:pPr marL="0" indent="0" algn="l"/>
            <a:r>
              <a:rPr lang="ru-RU" sz="1400" b="1" dirty="0" smtClean="0"/>
              <a:t>Уже больше данных</a:t>
            </a:r>
          </a:p>
          <a:p>
            <a:pPr marL="0" indent="0" algn="l"/>
            <a:r>
              <a:rPr lang="ru-RU" sz="1400" b="1" dirty="0" smtClean="0"/>
              <a:t>для </a:t>
            </a:r>
            <a:r>
              <a:rPr lang="ru-RU" sz="1400" b="1" dirty="0" err="1" smtClean="0"/>
              <a:t>нейросети</a:t>
            </a:r>
            <a:r>
              <a:rPr lang="ru-RU" sz="1400" b="1" dirty="0" smtClean="0"/>
              <a:t> и большее число </a:t>
            </a:r>
          </a:p>
          <a:p>
            <a:pPr marL="0" indent="0" algn="l"/>
            <a:r>
              <a:rPr lang="ru-RU" sz="1400" b="1" dirty="0" smtClean="0"/>
              <a:t>эпох обучения (3000 </a:t>
            </a:r>
            <a:r>
              <a:rPr lang="en-US" sz="1400" b="1" dirty="0" err="1" smtClean="0"/>
              <a:t>vs</a:t>
            </a:r>
            <a:r>
              <a:rPr lang="en-US" sz="1400" b="1" dirty="0" smtClean="0"/>
              <a:t> 10000</a:t>
            </a:r>
            <a:r>
              <a:rPr lang="ru-RU" sz="1400" b="1" dirty="0" smtClean="0"/>
              <a:t>)</a:t>
            </a:r>
            <a:endParaRPr lang="en-US" sz="1400" b="1" dirty="0" smtClean="0"/>
          </a:p>
          <a:p>
            <a:pPr marL="0" indent="0" algn="l"/>
            <a:endParaRPr lang="en-US" sz="1400" b="1" dirty="0" smtClean="0"/>
          </a:p>
        </p:txBody>
      </p:sp>
      <p:pic>
        <p:nvPicPr>
          <p:cNvPr id="8195" name="Picture 3" descr="C:\Users\nikita.belyakov\Desktop\5th_cource\БЦ\space_NN\glonass_screens\LEO\tandemx_terrasarx\losses_6000_9000e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191" y="836579"/>
            <a:ext cx="6543810" cy="430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31013" y="97277"/>
            <a:ext cx="5012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RMSELoss</a:t>
            </a:r>
            <a:r>
              <a:rPr lang="en-US" dirty="0" smtClean="0"/>
              <a:t> </a:t>
            </a:r>
            <a:r>
              <a:rPr lang="ru-RU" dirty="0" smtClean="0"/>
              <a:t>на последних 3000 эпохах обучения (</a:t>
            </a:r>
            <a:r>
              <a:rPr lang="en-US" dirty="0" err="1" smtClean="0"/>
              <a:t>lr</a:t>
            </a:r>
            <a:r>
              <a:rPr lang="en-US" dirty="0" smtClean="0"/>
              <a:t> = 1e-4</a:t>
            </a:r>
            <a:r>
              <a:rPr lang="ru-RU" dirty="0" smtClean="0"/>
              <a:t>):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1101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38913" y="-64851"/>
            <a:ext cx="9143998" cy="16929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sz="1400" b="1" dirty="0" smtClean="0"/>
              <a:t>LEO orbit : </a:t>
            </a:r>
          </a:p>
          <a:p>
            <a:pPr marL="0" indent="0" algn="l"/>
            <a:r>
              <a:rPr lang="en-US" sz="1400" b="1" dirty="0" err="1" smtClean="0"/>
              <a:t>TerrasarX</a:t>
            </a:r>
            <a:r>
              <a:rPr lang="en-US" sz="1400" b="1" dirty="0" smtClean="0"/>
              <a:t> + </a:t>
            </a:r>
            <a:r>
              <a:rPr lang="en-US" sz="1400" b="1" dirty="0" err="1" smtClean="0"/>
              <a:t>TandemX</a:t>
            </a:r>
            <a:r>
              <a:rPr lang="en-US" sz="1400" b="1" dirty="0" smtClean="0"/>
              <a:t> satellite:</a:t>
            </a:r>
          </a:p>
          <a:p>
            <a:pPr marL="0" indent="0" algn="l"/>
            <a:r>
              <a:rPr lang="ru-RU" sz="1400" b="1" dirty="0" smtClean="0"/>
              <a:t>Сравнение результатов </a:t>
            </a:r>
            <a:r>
              <a:rPr lang="en-US" sz="1400" b="1" dirty="0" smtClean="0"/>
              <a:t>RF </a:t>
            </a:r>
            <a:r>
              <a:rPr lang="ru-RU" sz="1400" b="1" dirty="0" smtClean="0"/>
              <a:t>и </a:t>
            </a:r>
            <a:r>
              <a:rPr lang="en-US" sz="1400" b="1" dirty="0" smtClean="0"/>
              <a:t>FC</a:t>
            </a:r>
          </a:p>
          <a:p>
            <a:pPr marL="0" indent="0" algn="l"/>
            <a:r>
              <a:rPr lang="en-US" sz="1400" b="1" dirty="0" smtClean="0"/>
              <a:t>(ILRS CRS, zoomed-in)</a:t>
            </a:r>
          </a:p>
          <a:p>
            <a:pPr marL="0" indent="0" algn="l"/>
            <a:endParaRPr lang="ru-RU" sz="1400" dirty="0" smtClean="0"/>
          </a:p>
        </p:txBody>
      </p:sp>
      <p:pic>
        <p:nvPicPr>
          <p:cNvPr id="9218" name="Picture 2" descr="C:\Users\nikita.belyakov\Desktop\5th_cource\БЦ\space_NN\glonass_screens\LEO\tandemx_terrasarx\RF_vs_FC_ilrs_C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804" y="25867"/>
            <a:ext cx="6387459" cy="51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nikita.belyakov\Desktop\5th_cource\БЦ\space_NN\glonass_screens\LEO\tandemx_terrasarx\rmse_F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3557588"/>
            <a:ext cx="2524125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nikita.belyakov\Desktop\5th_cource\БЦ\space_NN\glonass_screens\LEO\tandemx_terrasarx\rmse_R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4657726"/>
            <a:ext cx="2028825" cy="48577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913" y="3034368"/>
            <a:ext cx="353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</a:t>
            </a:r>
            <a:r>
              <a:rPr lang="en-US" dirty="0" smtClean="0"/>
              <a:t>FC </a:t>
            </a:r>
            <a:r>
              <a:rPr lang="ru-RU" dirty="0" smtClean="0"/>
              <a:t>на </a:t>
            </a:r>
            <a:endParaRPr lang="en-US" dirty="0" smtClean="0"/>
          </a:p>
          <a:p>
            <a:r>
              <a:rPr lang="ru-RU" dirty="0" smtClean="0"/>
              <a:t>тестовой </a:t>
            </a:r>
            <a:r>
              <a:rPr lang="ru-RU" dirty="0" smtClean="0"/>
              <a:t>выборке: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8913" y="4061292"/>
            <a:ext cx="353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Результат </a:t>
            </a:r>
            <a:r>
              <a:rPr lang="en-US" dirty="0"/>
              <a:t>R</a:t>
            </a:r>
            <a:r>
              <a:rPr lang="en-US" dirty="0" smtClean="0"/>
              <a:t>F </a:t>
            </a:r>
            <a:r>
              <a:rPr lang="ru-RU" dirty="0" smtClean="0"/>
              <a:t>на </a:t>
            </a:r>
            <a:endParaRPr lang="en-US" dirty="0" smtClean="0"/>
          </a:p>
          <a:p>
            <a:r>
              <a:rPr lang="ru-RU" dirty="0" smtClean="0"/>
              <a:t>тестовой </a:t>
            </a:r>
            <a:r>
              <a:rPr lang="ru-RU" dirty="0" smtClean="0"/>
              <a:t>выборке: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0140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38913" y="-64851"/>
            <a:ext cx="9143998" cy="16929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sz="1400" b="1" dirty="0" smtClean="0"/>
              <a:t>LEO orbit : </a:t>
            </a:r>
          </a:p>
          <a:p>
            <a:pPr marL="0" indent="0" algn="l"/>
            <a:r>
              <a:rPr lang="en-US" sz="1400" b="1" dirty="0" err="1" smtClean="0"/>
              <a:t>TerrasarX</a:t>
            </a:r>
            <a:r>
              <a:rPr lang="en-US" sz="1400" b="1" dirty="0" smtClean="0"/>
              <a:t> + </a:t>
            </a:r>
            <a:r>
              <a:rPr lang="en-US" sz="1400" b="1" dirty="0" err="1" smtClean="0"/>
              <a:t>TandemX</a:t>
            </a:r>
            <a:r>
              <a:rPr lang="en-US" sz="1400" b="1" dirty="0" smtClean="0"/>
              <a:t> satellite:</a:t>
            </a:r>
          </a:p>
          <a:p>
            <a:pPr marL="0" indent="0" algn="l"/>
            <a:r>
              <a:rPr lang="ru-RU" sz="1400" b="1" dirty="0" smtClean="0"/>
              <a:t>Сравнение результатов </a:t>
            </a:r>
            <a:r>
              <a:rPr lang="en-US" sz="1400" b="1" dirty="0" smtClean="0"/>
              <a:t>RF </a:t>
            </a:r>
            <a:r>
              <a:rPr lang="ru-RU" sz="1400" b="1" dirty="0" smtClean="0"/>
              <a:t>и </a:t>
            </a:r>
            <a:r>
              <a:rPr lang="en-US" sz="1400" b="1" dirty="0" smtClean="0"/>
              <a:t>FC</a:t>
            </a:r>
          </a:p>
          <a:p>
            <a:pPr marL="0" indent="0" algn="l"/>
            <a:r>
              <a:rPr lang="en-US" sz="1400" b="1" dirty="0" smtClean="0"/>
              <a:t>(J2000 CRS, 3D view)</a:t>
            </a:r>
          </a:p>
          <a:p>
            <a:pPr marL="0" indent="0" algn="l"/>
            <a:endParaRPr lang="ru-RU" sz="1400" dirty="0" smtClean="0"/>
          </a:p>
        </p:txBody>
      </p:sp>
      <p:pic>
        <p:nvPicPr>
          <p:cNvPr id="10242" name="Picture 2" descr="C:\Users\nikita.belyakov\Desktop\5th_cource\БЦ\space_NN\glonass_screens\LEO\tandemx_terrasarx\3D 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3485"/>
            <a:ext cx="3962402" cy="417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nikita.belyakov\Desktop\5th_cource\БЦ\space_NN\glonass_screens\LEO\tandemx_terrasarx\RF_vs_FC_ilrs_CRS_with_SGP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17721"/>
            <a:ext cx="5181600" cy="512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140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nikita.belyakov\Desktop\спасибо за внимание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610535"/>
            <a:ext cx="6019800" cy="39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old.chuvsu.ru/images/stories/novosty/2018/10/moskovskiy_gosudarstvenniy_universitet_imeni_lomonosova_377.jpg"/>
          <p:cNvPicPr preferRelativeResize="0"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9" y="3743325"/>
            <a:ext cx="1413566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11A6CABF-F85E-A9C2-02BB-5078278EAAB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/>
          <a:srcRect t="20071" r="6145" b="34259"/>
          <a:stretch/>
        </p:blipFill>
        <p:spPr>
          <a:xfrm>
            <a:off x="7839074" y="4543425"/>
            <a:ext cx="1233177" cy="600075"/>
          </a:xfrm>
          <a:prstGeom prst="rect">
            <a:avLst/>
          </a:prstGeom>
        </p:spPr>
      </p:pic>
      <p:pic>
        <p:nvPicPr>
          <p:cNvPr id="1026" name="Picture 2" descr="C:\Users\nikita.belyakov\Desktop\зук фызукф фв фыекф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615" y="4598951"/>
            <a:ext cx="3331369" cy="54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1;p15"/>
          <p:cNvSpPr txBox="1"/>
          <p:nvPr/>
        </p:nvSpPr>
        <p:spPr>
          <a:xfrm>
            <a:off x="1" y="96725"/>
            <a:ext cx="9144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1600" dirty="0"/>
              <a:t>Уточнение вектора состояния, получаемого из </a:t>
            </a:r>
            <a:r>
              <a:rPr lang="en-US" sz="1600" dirty="0"/>
              <a:t>TLE</a:t>
            </a:r>
            <a:r>
              <a:rPr lang="ru-RU" sz="1600" dirty="0"/>
              <a:t> моделью </a:t>
            </a:r>
            <a:r>
              <a:rPr lang="en-US" sz="1600" dirty="0"/>
              <a:t>SGP</a:t>
            </a:r>
            <a:r>
              <a:rPr lang="ru-RU" sz="1600" dirty="0"/>
              <a:t>4, по данным лазерной </a:t>
            </a:r>
            <a:r>
              <a:rPr lang="ru-RU" sz="1600" dirty="0" err="1"/>
              <a:t>дальнометрии</a:t>
            </a:r>
            <a:r>
              <a:rPr lang="ru-RU" sz="1600" dirty="0"/>
              <a:t> </a:t>
            </a:r>
            <a:r>
              <a:rPr lang="en-US" sz="1600" dirty="0"/>
              <a:t>ILRS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6618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0429"/>
            <a:ext cx="9144000" cy="2701495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5105402" y="1772148"/>
            <a:ext cx="4038600" cy="2009775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ru-RU" sz="1200" dirty="0"/>
              <a:t>Модель </a:t>
            </a:r>
            <a:r>
              <a:rPr lang="en-US" sz="1200" dirty="0"/>
              <a:t>SGP</a:t>
            </a:r>
            <a:r>
              <a:rPr lang="ru-RU" sz="1200" dirty="0"/>
              <a:t>4 осуществляет некоторую полиномиальную аппроксимацию параметров </a:t>
            </a:r>
            <a:r>
              <a:rPr lang="en-US" sz="1200" dirty="0"/>
              <a:t>TLE</a:t>
            </a:r>
            <a:r>
              <a:rPr lang="ru-RU" sz="1200" dirty="0"/>
              <a:t> для перехода от 18 параметров </a:t>
            </a:r>
            <a:r>
              <a:rPr lang="en-US" sz="1200" dirty="0"/>
              <a:t>TLE </a:t>
            </a:r>
            <a:r>
              <a:rPr lang="ru-RU" sz="1200" dirty="0"/>
              <a:t>в 6 параметром вектора состояния в системе координат (СК) </a:t>
            </a:r>
            <a:r>
              <a:rPr lang="en-US" sz="1200" dirty="0" smtClean="0"/>
              <a:t>TEME </a:t>
            </a:r>
            <a:r>
              <a:rPr lang="en-US" sz="1200" dirty="0"/>
              <a:t> (True Equator Mean Equinox)</a:t>
            </a:r>
            <a:r>
              <a:rPr lang="ru-RU" sz="1200" dirty="0" smtClean="0"/>
              <a:t>. </a:t>
            </a:r>
            <a:r>
              <a:rPr lang="ru-RU" sz="1200" dirty="0"/>
              <a:t>После чего обычно осуществляется переход в наиболее часто используемую СК </a:t>
            </a:r>
            <a:r>
              <a:rPr lang="en-US" sz="1200" dirty="0"/>
              <a:t>J</a:t>
            </a:r>
            <a:r>
              <a:rPr lang="ru-RU" sz="1200" dirty="0"/>
              <a:t>2000, почти </a:t>
            </a:r>
            <a:r>
              <a:rPr lang="ru-RU" sz="1200" dirty="0" err="1"/>
              <a:t>сонаправленную</a:t>
            </a:r>
            <a:r>
              <a:rPr lang="ru-RU" sz="1200" dirty="0"/>
              <a:t> с СК </a:t>
            </a:r>
            <a:r>
              <a:rPr lang="en-US" sz="1200" dirty="0" smtClean="0"/>
              <a:t>ICRF (</a:t>
            </a:r>
            <a:r>
              <a:rPr lang="en-US" sz="1200" dirty="0"/>
              <a:t>International Celestial Reference System</a:t>
            </a:r>
            <a:r>
              <a:rPr lang="en-US" sz="1200" dirty="0" smtClean="0"/>
              <a:t>)</a:t>
            </a:r>
            <a:r>
              <a:rPr lang="ru-RU" sz="1200" dirty="0" smtClean="0"/>
              <a:t>. </a:t>
            </a:r>
            <a:r>
              <a:rPr lang="ru-RU" sz="1200" dirty="0"/>
              <a:t>Несмотря на хорошую точность </a:t>
            </a:r>
            <a:r>
              <a:rPr lang="en-US" sz="1200" dirty="0"/>
              <a:t>SGP</a:t>
            </a:r>
            <a:r>
              <a:rPr lang="ru-RU" sz="1200" dirty="0"/>
              <a:t>4 учет возмущений на КА и получение его более точного положения за текущую эпоху остаются актуальными.</a:t>
            </a:r>
          </a:p>
        </p:txBody>
      </p:sp>
      <p:sp>
        <p:nvSpPr>
          <p:cNvPr id="5" name="Google Shape;71;p15"/>
          <p:cNvSpPr txBox="1"/>
          <p:nvPr/>
        </p:nvSpPr>
        <p:spPr>
          <a:xfrm>
            <a:off x="-104775" y="126775"/>
            <a:ext cx="9248776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1600" dirty="0"/>
              <a:t>Уточнение вектора состояния, получаемого из </a:t>
            </a:r>
            <a:r>
              <a:rPr lang="en-US" sz="1600" dirty="0"/>
              <a:t>TLE</a:t>
            </a:r>
            <a:r>
              <a:rPr lang="ru-RU" sz="1600" dirty="0"/>
              <a:t> моделью </a:t>
            </a:r>
            <a:r>
              <a:rPr lang="en-US" sz="1600" dirty="0"/>
              <a:t>SGP</a:t>
            </a:r>
            <a:r>
              <a:rPr lang="ru-RU" sz="1600" dirty="0"/>
              <a:t>4, по данным лазерной </a:t>
            </a:r>
            <a:r>
              <a:rPr lang="ru-RU" sz="1600" dirty="0" err="1"/>
              <a:t>дальнометрии</a:t>
            </a:r>
            <a:r>
              <a:rPr lang="ru-RU" sz="1600" dirty="0"/>
              <a:t> </a:t>
            </a:r>
            <a:r>
              <a:rPr lang="en-US" sz="1600" dirty="0"/>
              <a:t>ILRS</a:t>
            </a:r>
            <a:endParaRPr lang="ru-RU" sz="16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-1" y="579770"/>
            <a:ext cx="4045200" cy="24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ru-RU" sz="1600" dirty="0" smtClean="0"/>
              <a:t>Формат данных и постановка задачи</a:t>
            </a:r>
            <a:r>
              <a:rPr lang="en-US" sz="1600" dirty="0" smtClean="0"/>
              <a:t>:</a:t>
            </a:r>
            <a:endParaRPr lang="ru-RU" sz="16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70" y="337375"/>
            <a:ext cx="2981741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4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;p15"/>
          <p:cNvSpPr txBox="1"/>
          <p:nvPr/>
        </p:nvSpPr>
        <p:spPr>
          <a:xfrm>
            <a:off x="-104775" y="202025"/>
            <a:ext cx="9248776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1600" dirty="0"/>
              <a:t>Уточнение вектора состояния, получаемого из </a:t>
            </a:r>
            <a:r>
              <a:rPr lang="en-US" sz="1600" dirty="0"/>
              <a:t>TLE</a:t>
            </a:r>
            <a:r>
              <a:rPr lang="ru-RU" sz="1600" dirty="0"/>
              <a:t> моделью </a:t>
            </a:r>
            <a:r>
              <a:rPr lang="en-US" sz="1600" dirty="0"/>
              <a:t>SGP</a:t>
            </a:r>
            <a:r>
              <a:rPr lang="ru-RU" sz="1600" dirty="0"/>
              <a:t>4, по данным лазерной </a:t>
            </a:r>
            <a:r>
              <a:rPr lang="ru-RU" sz="1600" dirty="0" err="1"/>
              <a:t>дальнометрии</a:t>
            </a:r>
            <a:r>
              <a:rPr lang="ru-RU" sz="1600" dirty="0"/>
              <a:t> </a:t>
            </a:r>
            <a:r>
              <a:rPr lang="en-US" sz="1600" dirty="0"/>
              <a:t>ILRS</a:t>
            </a:r>
            <a:endParaRPr lang="ru-RU" sz="16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8825" y="652149"/>
            <a:ext cx="4045200" cy="24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ru-RU" sz="1600" dirty="0" smtClean="0"/>
              <a:t>Формат данных и постановка задачи</a:t>
            </a:r>
            <a:r>
              <a:rPr lang="en-US" sz="1600" dirty="0" smtClean="0"/>
              <a:t>:</a:t>
            </a:r>
            <a:endParaRPr lang="ru-RU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700713" y="432148"/>
            <a:ext cx="34432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Существует альтернативный источник измерений для определения точного местоположения КА – наземные станции лазерной </a:t>
            </a:r>
            <a:r>
              <a:rPr lang="ru-RU" sz="1200" dirty="0" err="1"/>
              <a:t>дальнометрии</a:t>
            </a:r>
            <a:r>
              <a:rPr lang="ru-RU" sz="1200" dirty="0"/>
              <a:t> </a:t>
            </a:r>
            <a:r>
              <a:rPr lang="en-US" sz="1200" dirty="0"/>
              <a:t>ILRS</a:t>
            </a:r>
            <a:r>
              <a:rPr lang="ru-RU" sz="1200" dirty="0"/>
              <a:t>. По всей Земле установлено более 40 таких станций, оперативно осуществляющих сбор измерений по местоположению «эталонных» КА с большой частотой (около 1500 измерений в сутки). Эти данные способны установить местоположение КА с точность до 5 см, что в тысячи раз точнее модели </a:t>
            </a:r>
            <a:r>
              <a:rPr lang="en-US" sz="1200" dirty="0"/>
              <a:t>SGP</a:t>
            </a:r>
            <a:r>
              <a:rPr lang="ru-RU" sz="1200" dirty="0"/>
              <a:t>4. Однако существенной проблемой данных </a:t>
            </a:r>
            <a:r>
              <a:rPr lang="en-US" sz="1200" dirty="0"/>
              <a:t>ILRS </a:t>
            </a:r>
            <a:r>
              <a:rPr lang="ru-RU" sz="1200" dirty="0"/>
              <a:t>является малая выборка КА, по которым осуществляется слежение.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895349"/>
            <a:ext cx="5448299" cy="3924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6013" y="4836021"/>
            <a:ext cx="347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ILRS (</a:t>
            </a:r>
            <a:r>
              <a:rPr lang="en-US" dirty="0" err="1" smtClean="0"/>
              <a:t>cpf</a:t>
            </a:r>
            <a:r>
              <a:rPr lang="en-US" dirty="0" smtClean="0"/>
              <a:t> predicts) </a:t>
            </a:r>
            <a:r>
              <a:rPr lang="ru-RU" dirty="0" smtClean="0"/>
              <a:t> формат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13" y="3076277"/>
            <a:ext cx="3340512" cy="206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4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;p15"/>
          <p:cNvSpPr txBox="1"/>
          <p:nvPr/>
        </p:nvSpPr>
        <p:spPr>
          <a:xfrm>
            <a:off x="-104775" y="194500"/>
            <a:ext cx="9248776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1600" dirty="0"/>
              <a:t>Уточнение вектора состояния, получаемого из </a:t>
            </a:r>
            <a:r>
              <a:rPr lang="en-US" sz="1600" dirty="0"/>
              <a:t>TLE</a:t>
            </a:r>
            <a:r>
              <a:rPr lang="ru-RU" sz="1600" dirty="0"/>
              <a:t> моделью </a:t>
            </a:r>
            <a:r>
              <a:rPr lang="en-US" sz="1600" dirty="0"/>
              <a:t>SGP</a:t>
            </a:r>
            <a:r>
              <a:rPr lang="ru-RU" sz="1600" dirty="0"/>
              <a:t>4, по данным лазерной </a:t>
            </a:r>
            <a:r>
              <a:rPr lang="ru-RU" sz="1600" dirty="0" err="1"/>
              <a:t>дальнометрии</a:t>
            </a:r>
            <a:r>
              <a:rPr lang="ru-RU" sz="1600" dirty="0"/>
              <a:t> </a:t>
            </a:r>
            <a:r>
              <a:rPr lang="en-US" sz="1600" dirty="0"/>
              <a:t>ILRS</a:t>
            </a:r>
            <a:endParaRPr lang="ru-RU" sz="16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8825" y="652149"/>
            <a:ext cx="4045200" cy="24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4200"/>
              <a:buNone/>
              <a:defRPr sz="4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ru-RU" sz="1600" dirty="0" smtClean="0"/>
              <a:t>Формат данных и постановка задачи</a:t>
            </a:r>
            <a:r>
              <a:rPr lang="en-US" sz="1600" dirty="0" smtClean="0"/>
              <a:t>:</a:t>
            </a:r>
            <a:endParaRPr lang="ru-RU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98825" y="773749"/>
            <a:ext cx="8849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 данной работе предлагается исследовать эффективность применения </a:t>
            </a:r>
            <a:r>
              <a:rPr lang="ru-RU" sz="1200" dirty="0" err="1"/>
              <a:t>нейросетевых</a:t>
            </a:r>
            <a:r>
              <a:rPr lang="ru-RU" sz="1200" dirty="0"/>
              <a:t> методов для уточнения вектора состояния КА, получаемых из данных </a:t>
            </a:r>
            <a:r>
              <a:rPr lang="en-US" sz="1200" dirty="0"/>
              <a:t>TLE</a:t>
            </a:r>
            <a:r>
              <a:rPr lang="ru-RU" sz="1200" dirty="0"/>
              <a:t> на основе более точных данных </a:t>
            </a:r>
            <a:r>
              <a:rPr lang="en-US" sz="1200" dirty="0"/>
              <a:t>ILRS</a:t>
            </a:r>
            <a:r>
              <a:rPr lang="ru-RU" sz="1200" dirty="0"/>
              <a:t>. Известно, что многослойные нейронные сети являются универсальными </a:t>
            </a:r>
            <a:r>
              <a:rPr lang="ru-RU" sz="1200" dirty="0" err="1"/>
              <a:t>аппроксиматорами</a:t>
            </a:r>
            <a:r>
              <a:rPr lang="ru-RU" sz="1200" dirty="0"/>
              <a:t> функций любой сложности, а поскольку модель </a:t>
            </a:r>
            <a:r>
              <a:rPr lang="en-US" sz="1200" dirty="0"/>
              <a:t>SGP</a:t>
            </a:r>
            <a:r>
              <a:rPr lang="ru-RU" sz="1200" dirty="0"/>
              <a:t>4 тоже является </a:t>
            </a:r>
            <a:r>
              <a:rPr lang="ru-RU" sz="1200" dirty="0" err="1"/>
              <a:t>аппроксимационным</a:t>
            </a:r>
            <a:r>
              <a:rPr lang="ru-RU" sz="1200" dirty="0"/>
              <a:t> алгоритмом, то вероятность успешного обучения </a:t>
            </a:r>
            <a:r>
              <a:rPr lang="ru-RU" sz="1200" dirty="0" err="1"/>
              <a:t>нейросети</a:t>
            </a:r>
            <a:r>
              <a:rPr lang="ru-RU" sz="1200" dirty="0"/>
              <a:t> осуществлять более точные переходы к вектору состояния, с ошибкой менее 500 м, имеет достаточную вероятность при достаточном количестве данных для обучения.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063" y="1800225"/>
            <a:ext cx="3724937" cy="33455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71750"/>
            <a:ext cx="5419062" cy="25340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007" y="2294751"/>
            <a:ext cx="489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Пример различия векторов состояния, получаемых из </a:t>
            </a:r>
            <a:r>
              <a:rPr lang="en-US" sz="1200" dirty="0" smtClean="0"/>
              <a:t>TLE </a:t>
            </a:r>
            <a:r>
              <a:rPr lang="ru-RU" sz="1200" dirty="0" smtClean="0"/>
              <a:t>и </a:t>
            </a:r>
            <a:r>
              <a:rPr lang="en-US" sz="1200" dirty="0" smtClean="0"/>
              <a:t>ILRS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463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-104775" y="202025"/>
            <a:ext cx="9248776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1600" dirty="0"/>
              <a:t>Уточнение вектора состояния, получаемого из </a:t>
            </a:r>
            <a:r>
              <a:rPr lang="en-US" sz="1600" dirty="0"/>
              <a:t>TLE</a:t>
            </a:r>
            <a:r>
              <a:rPr lang="ru-RU" sz="1600" dirty="0"/>
              <a:t> моделью </a:t>
            </a:r>
            <a:r>
              <a:rPr lang="en-US" sz="1600" dirty="0"/>
              <a:t>SGP</a:t>
            </a:r>
            <a:r>
              <a:rPr lang="ru-RU" sz="1600" dirty="0"/>
              <a:t>4, по данным лазерной </a:t>
            </a:r>
            <a:r>
              <a:rPr lang="ru-RU" sz="1600" dirty="0" err="1"/>
              <a:t>дальнометрии</a:t>
            </a:r>
            <a:r>
              <a:rPr lang="ru-RU" sz="1600" dirty="0"/>
              <a:t> </a:t>
            </a:r>
            <a:r>
              <a:rPr lang="en-US" sz="1600" dirty="0"/>
              <a:t>ILRS</a:t>
            </a:r>
            <a:endParaRPr lang="ru-RU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" y="645846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Процесс обучения и получения точной </a:t>
            </a:r>
            <a:r>
              <a:rPr lang="ru-RU" dirty="0" err="1"/>
              <a:t>нейросети</a:t>
            </a:r>
            <a:r>
              <a:rPr lang="ru-RU" dirty="0"/>
              <a:t> планируется в несколько этапов: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1. </a:t>
            </a:r>
            <a:r>
              <a:rPr lang="ru-RU" dirty="0" smtClean="0"/>
              <a:t>Написание </a:t>
            </a:r>
            <a:r>
              <a:rPr lang="ru-RU" dirty="0"/>
              <a:t>кода для объединения данных </a:t>
            </a:r>
            <a:r>
              <a:rPr lang="en-US" dirty="0"/>
              <a:t>ILRS </a:t>
            </a:r>
            <a:r>
              <a:rPr lang="ru-RU" dirty="0"/>
              <a:t>в единый датасет для заданного КА из списка доступных на </a:t>
            </a:r>
            <a:r>
              <a:rPr lang="ru-RU" u="sng" dirty="0">
                <a:hlinkClick r:id="rId3"/>
              </a:rPr>
              <a:t>https://cddis.nasa.gov/archive/slr/cpf_predicts/2021/</a:t>
            </a:r>
            <a:r>
              <a:rPr lang="ru-RU" dirty="0"/>
              <a:t> на определенный интервал времени и функции для получения и сопоставления ближайшие эпохи </a:t>
            </a:r>
            <a:r>
              <a:rPr lang="en-US" dirty="0"/>
              <a:t>TLE </a:t>
            </a:r>
            <a:r>
              <a:rPr lang="ru-RU" dirty="0"/>
              <a:t>для этого же КА с ресурса </a:t>
            </a:r>
            <a:r>
              <a:rPr lang="en-US" dirty="0" err="1"/>
              <a:t>spacetrack</a:t>
            </a:r>
            <a:r>
              <a:rPr lang="ru-RU" dirty="0"/>
              <a:t>.</a:t>
            </a:r>
            <a:r>
              <a:rPr lang="en-US" dirty="0"/>
              <a:t>org</a:t>
            </a:r>
            <a:r>
              <a:rPr lang="ru-RU" dirty="0"/>
              <a:t>.</a:t>
            </a:r>
          </a:p>
        </p:txBody>
      </p:sp>
      <p:pic>
        <p:nvPicPr>
          <p:cNvPr id="11" name="Рисунок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33675"/>
            <a:ext cx="4519612" cy="2381250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705100"/>
            <a:ext cx="4553267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31262" y="2385118"/>
            <a:ext cx="4094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ILRS (</a:t>
            </a:r>
            <a:r>
              <a:rPr lang="en-US" dirty="0" err="1" smtClean="0"/>
              <a:t>cpf</a:t>
            </a:r>
            <a:r>
              <a:rPr lang="en-US" dirty="0" smtClean="0"/>
              <a:t> predicts) </a:t>
            </a:r>
            <a:r>
              <a:rPr lang="ru-RU" dirty="0" smtClean="0"/>
              <a:t> формат после считывания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5610" y="2352374"/>
            <a:ext cx="4094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TLE (SGP4) </a:t>
            </a:r>
            <a:r>
              <a:rPr lang="ru-RU" dirty="0" smtClean="0"/>
              <a:t>формат после считывания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2150" y="593275"/>
            <a:ext cx="6935400" cy="1235100"/>
          </a:xfrm>
        </p:spPr>
        <p:txBody>
          <a:bodyPr>
            <a:normAutofit/>
          </a:bodyPr>
          <a:lstStyle/>
          <a:p>
            <a:r>
              <a:rPr lang="ru-RU" sz="1400" dirty="0" smtClean="0"/>
              <a:t>Интерполяция данных и устранение выбросов в выборке:</a:t>
            </a:r>
            <a:endParaRPr lang="ru-RU" sz="1400" dirty="0"/>
          </a:p>
        </p:txBody>
      </p:sp>
      <p:sp>
        <p:nvSpPr>
          <p:cNvPr id="5" name="Google Shape;71;p15"/>
          <p:cNvSpPr txBox="1"/>
          <p:nvPr/>
        </p:nvSpPr>
        <p:spPr>
          <a:xfrm>
            <a:off x="-104775" y="202025"/>
            <a:ext cx="9248776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1600" dirty="0"/>
              <a:t>Уточнение вектора состояния, получаемого из </a:t>
            </a:r>
            <a:r>
              <a:rPr lang="en-US" sz="1600" dirty="0"/>
              <a:t>TLE</a:t>
            </a:r>
            <a:r>
              <a:rPr lang="ru-RU" sz="1600" dirty="0"/>
              <a:t> моделью </a:t>
            </a:r>
            <a:r>
              <a:rPr lang="en-US" sz="1600" dirty="0"/>
              <a:t>SGP</a:t>
            </a:r>
            <a:r>
              <a:rPr lang="ru-RU" sz="1600" dirty="0"/>
              <a:t>4, по данным лазерной </a:t>
            </a:r>
            <a:r>
              <a:rPr lang="ru-RU" sz="1600" dirty="0" err="1"/>
              <a:t>дальнометрии</a:t>
            </a:r>
            <a:r>
              <a:rPr lang="ru-RU" sz="1600" dirty="0"/>
              <a:t> </a:t>
            </a:r>
            <a:r>
              <a:rPr lang="en-US" sz="1600" dirty="0"/>
              <a:t>ILRS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074"/>
            <a:ext cx="3086100" cy="10097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981075"/>
            <a:ext cx="6057900" cy="41624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66654"/>
            <a:ext cx="3086100" cy="24768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238375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Способ получения наиболее точных </a:t>
            </a:r>
            <a:r>
              <a:rPr lang="en-US" sz="1200" dirty="0" smtClean="0"/>
              <a:t>ILRS (</a:t>
            </a:r>
            <a:r>
              <a:rPr lang="en-US" sz="1200" dirty="0" err="1" smtClean="0"/>
              <a:t>cpf</a:t>
            </a:r>
            <a:r>
              <a:rPr lang="en-US" sz="1200" dirty="0" smtClean="0"/>
              <a:t> predicts)</a:t>
            </a:r>
            <a:r>
              <a:rPr lang="ru-RU" sz="1200" dirty="0" smtClean="0"/>
              <a:t> 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8202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;p15"/>
          <p:cNvSpPr txBox="1"/>
          <p:nvPr/>
        </p:nvSpPr>
        <p:spPr>
          <a:xfrm>
            <a:off x="-104775" y="202025"/>
            <a:ext cx="9248776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1600" dirty="0"/>
              <a:t>Уточнение вектора состояния, получаемого из </a:t>
            </a:r>
            <a:r>
              <a:rPr lang="en-US" sz="1600" dirty="0"/>
              <a:t>TLE</a:t>
            </a:r>
            <a:r>
              <a:rPr lang="ru-RU" sz="1600" dirty="0"/>
              <a:t> моделью </a:t>
            </a:r>
            <a:r>
              <a:rPr lang="en-US" sz="1600" dirty="0"/>
              <a:t>SGP</a:t>
            </a:r>
            <a:r>
              <a:rPr lang="ru-RU" sz="1600" dirty="0"/>
              <a:t>4, по данным лазерной </a:t>
            </a:r>
            <a:r>
              <a:rPr lang="ru-RU" sz="1600" dirty="0" err="1"/>
              <a:t>дальнометрии</a:t>
            </a:r>
            <a:r>
              <a:rPr lang="ru-RU" sz="1600" dirty="0"/>
              <a:t> </a:t>
            </a:r>
            <a:r>
              <a:rPr lang="en-US" sz="1600" dirty="0"/>
              <a:t>ILRS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635109"/>
            <a:ext cx="9144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srgbClr val="FF0000"/>
                </a:solidFill>
              </a:rPr>
              <a:t>2. </a:t>
            </a:r>
            <a:r>
              <a:rPr lang="ru-RU" dirty="0" smtClean="0"/>
              <a:t>Анализ </a:t>
            </a:r>
            <a:r>
              <a:rPr lang="ru-RU" dirty="0"/>
              <a:t>имеющихся в базе данных </a:t>
            </a:r>
            <a:r>
              <a:rPr lang="en-US" dirty="0"/>
              <a:t>ILRS </a:t>
            </a:r>
            <a:r>
              <a:rPr lang="ru-RU" dirty="0"/>
              <a:t>КА, для которых частота выдачи параметров </a:t>
            </a:r>
            <a:r>
              <a:rPr lang="en-US" dirty="0"/>
              <a:t>TLE </a:t>
            </a:r>
            <a:r>
              <a:rPr lang="ru-RU" dirty="0"/>
              <a:t>наиболее высокая; выбор </a:t>
            </a:r>
            <a:r>
              <a:rPr lang="ru-RU" dirty="0" smtClean="0"/>
              <a:t>КА </a:t>
            </a:r>
            <a:r>
              <a:rPr lang="ru-RU" dirty="0"/>
              <a:t>для сбора датасетов-пар (</a:t>
            </a:r>
            <a:r>
              <a:rPr lang="en-US" dirty="0"/>
              <a:t>TLE</a:t>
            </a:r>
            <a:r>
              <a:rPr lang="ru-RU" dirty="0"/>
              <a:t>, </a:t>
            </a:r>
            <a:r>
              <a:rPr lang="en-US" dirty="0"/>
              <a:t>ILRS</a:t>
            </a:r>
            <a:r>
              <a:rPr lang="ru-RU" dirty="0"/>
              <a:t>) для заданных КА на определенных длительный интервал расчета </a:t>
            </a:r>
            <a:r>
              <a:rPr lang="ru-RU" dirty="0" smtClean="0"/>
              <a:t>(3 года). </a:t>
            </a:r>
            <a:r>
              <a:rPr lang="ru-RU" dirty="0"/>
              <a:t>Для точного соответствия временным отсечкам для каждой пары (</a:t>
            </a:r>
            <a:r>
              <a:rPr lang="en-US" dirty="0"/>
              <a:t>TLE</a:t>
            </a:r>
            <a:r>
              <a:rPr lang="ru-RU" dirty="0"/>
              <a:t>, </a:t>
            </a:r>
            <a:r>
              <a:rPr lang="en-US" dirty="0"/>
              <a:t>ILRS</a:t>
            </a:r>
            <a:r>
              <a:rPr lang="ru-RU" dirty="0"/>
              <a:t>) </a:t>
            </a:r>
            <a:r>
              <a:rPr lang="ru-RU" dirty="0" smtClean="0"/>
              <a:t>сделана </a:t>
            </a:r>
            <a:r>
              <a:rPr lang="ru-RU" dirty="0"/>
              <a:t>интерполяцию данных по </a:t>
            </a:r>
            <a:r>
              <a:rPr lang="ru-RU" dirty="0" smtClean="0"/>
              <a:t>времени</a:t>
            </a:r>
            <a:r>
              <a:rPr lang="en-US" dirty="0" smtClean="0"/>
              <a:t> </a:t>
            </a:r>
            <a:r>
              <a:rPr lang="ru-RU" dirty="0" smtClean="0"/>
              <a:t>(сплайны Акимы).Выбран </a:t>
            </a:r>
            <a:r>
              <a:rPr lang="ru-RU" dirty="0"/>
              <a:t>КА</a:t>
            </a:r>
            <a:r>
              <a:rPr lang="ru-RU" dirty="0" smtClean="0"/>
              <a:t> </a:t>
            </a:r>
            <a:r>
              <a:rPr lang="ru-RU" dirty="0" err="1" smtClean="0"/>
              <a:t>Глонасс</a:t>
            </a:r>
            <a:r>
              <a:rPr lang="ru-RU" dirty="0" smtClean="0"/>
              <a:t> – 105 (</a:t>
            </a:r>
            <a:r>
              <a:rPr lang="en-US" dirty="0" smtClean="0"/>
              <a:t>~</a:t>
            </a:r>
            <a:r>
              <a:rPr lang="ru-RU" dirty="0" smtClean="0"/>
              <a:t>2200 измерений </a:t>
            </a:r>
            <a:r>
              <a:rPr lang="en-US" dirty="0" smtClean="0"/>
              <a:t>TLE </a:t>
            </a:r>
            <a:r>
              <a:rPr lang="ru-RU" dirty="0" smtClean="0"/>
              <a:t>за 3 года).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4" y="1823710"/>
            <a:ext cx="8688012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9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;p15"/>
          <p:cNvSpPr txBox="1"/>
          <p:nvPr/>
        </p:nvSpPr>
        <p:spPr>
          <a:xfrm>
            <a:off x="-104775" y="202025"/>
            <a:ext cx="9248776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1600" dirty="0"/>
              <a:t>Уточнение вектора состояния, получаемого из </a:t>
            </a:r>
            <a:r>
              <a:rPr lang="en-US" sz="1600" dirty="0"/>
              <a:t>TLE</a:t>
            </a:r>
            <a:r>
              <a:rPr lang="ru-RU" sz="1600" dirty="0"/>
              <a:t> моделью </a:t>
            </a:r>
            <a:r>
              <a:rPr lang="en-US" sz="1600" dirty="0"/>
              <a:t>SGP</a:t>
            </a:r>
            <a:r>
              <a:rPr lang="ru-RU" sz="1600" dirty="0"/>
              <a:t>4, по данным лазерной </a:t>
            </a:r>
            <a:r>
              <a:rPr lang="ru-RU" sz="1600" dirty="0" err="1"/>
              <a:t>дальнометрии</a:t>
            </a:r>
            <a:r>
              <a:rPr lang="ru-RU" sz="1600" dirty="0"/>
              <a:t> </a:t>
            </a:r>
            <a:r>
              <a:rPr lang="en-US" sz="1600" dirty="0"/>
              <a:t>ILRS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558583"/>
            <a:ext cx="57340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srgbClr val="FF0000"/>
                </a:solidFill>
              </a:rPr>
              <a:t>3. </a:t>
            </a:r>
            <a:r>
              <a:rPr lang="ru-RU" sz="1200" dirty="0" smtClean="0"/>
              <a:t>Написание архитектуры </a:t>
            </a:r>
            <a:r>
              <a:rPr lang="ru-RU" sz="1200" dirty="0"/>
              <a:t>нейронной сети в </a:t>
            </a:r>
            <a:r>
              <a:rPr lang="ru-RU" sz="1200" dirty="0" err="1"/>
              <a:t>фреймворке</a:t>
            </a:r>
            <a:r>
              <a:rPr lang="ru-RU" sz="1200" dirty="0"/>
              <a:t> </a:t>
            </a:r>
            <a:r>
              <a:rPr lang="en-US" sz="1200" dirty="0"/>
              <a:t>python </a:t>
            </a:r>
            <a:r>
              <a:rPr lang="en-US" sz="1200" dirty="0" err="1" smtClean="0"/>
              <a:t>pytorch</a:t>
            </a:r>
            <a:r>
              <a:rPr lang="ru-RU" sz="1200" dirty="0"/>
              <a:t> </a:t>
            </a:r>
            <a:r>
              <a:rPr lang="ru-RU" sz="1200" dirty="0" smtClean="0"/>
              <a:t>(многослойный </a:t>
            </a:r>
            <a:r>
              <a:rPr lang="ru-RU" sz="1200" dirty="0" err="1" smtClean="0"/>
              <a:t>перцептрон</a:t>
            </a:r>
            <a:r>
              <a:rPr lang="ru-RU" sz="1200" dirty="0" smtClean="0"/>
              <a:t> с</a:t>
            </a:r>
            <a:r>
              <a:rPr lang="en-US" sz="1200" dirty="0" smtClean="0"/>
              <a:t> skip connection)</a:t>
            </a:r>
            <a:r>
              <a:rPr lang="ru-RU" sz="1200" dirty="0" smtClean="0"/>
              <a:t> </a:t>
            </a:r>
            <a:r>
              <a:rPr lang="en-US" sz="1200" dirty="0" smtClean="0"/>
              <a:t>. </a:t>
            </a:r>
            <a:r>
              <a:rPr lang="ru-RU" sz="1200" dirty="0" smtClean="0"/>
              <a:t>В </a:t>
            </a:r>
            <a:r>
              <a:rPr lang="ru-RU" sz="1200" dirty="0"/>
              <a:t>качестве подаваемых на вход модели данных – вектор </a:t>
            </a:r>
            <a:r>
              <a:rPr lang="ru-RU" sz="1200" dirty="0" smtClean="0"/>
              <a:t>1</a:t>
            </a:r>
            <a:r>
              <a:rPr lang="ru-RU" sz="1200" dirty="0"/>
              <a:t>5</a:t>
            </a:r>
            <a:r>
              <a:rPr lang="en-US" sz="1200" dirty="0" smtClean="0"/>
              <a:t> </a:t>
            </a:r>
            <a:r>
              <a:rPr lang="ru-RU" sz="1200" dirty="0" smtClean="0"/>
              <a:t>параметров </a:t>
            </a:r>
            <a:r>
              <a:rPr lang="en-US" sz="1200" dirty="0"/>
              <a:t>TLE</a:t>
            </a:r>
            <a:r>
              <a:rPr lang="ru-RU" sz="1200" dirty="0"/>
              <a:t>, выход </a:t>
            </a:r>
            <a:r>
              <a:rPr lang="ru-RU" sz="1200" dirty="0" smtClean="0"/>
              <a:t>модели и тройка разности координат, полученных из </a:t>
            </a:r>
            <a:r>
              <a:rPr lang="en-US" sz="1200" dirty="0" smtClean="0"/>
              <a:t>SGP4</a:t>
            </a:r>
            <a:r>
              <a:rPr lang="ru-RU" sz="1200" dirty="0" smtClean="0"/>
              <a:t> и </a:t>
            </a:r>
            <a:r>
              <a:rPr lang="en-US" sz="1200" dirty="0" smtClean="0"/>
              <a:t>ILRS. </a:t>
            </a:r>
            <a:r>
              <a:rPr lang="ru-RU" sz="1200" dirty="0" smtClean="0"/>
              <a:t> </a:t>
            </a:r>
            <a:r>
              <a:rPr lang="ru-RU" sz="1200" dirty="0" err="1"/>
              <a:t>Т</a:t>
            </a:r>
            <a:r>
              <a:rPr lang="ru-RU" sz="1200" dirty="0" err="1" smtClean="0"/>
              <a:t>аргет</a:t>
            </a:r>
            <a:r>
              <a:rPr lang="ru-RU" sz="1200" dirty="0" smtClean="0"/>
              <a:t> </a:t>
            </a:r>
            <a:r>
              <a:rPr lang="ru-RU" sz="1200" dirty="0"/>
              <a:t>для </a:t>
            </a:r>
            <a:r>
              <a:rPr lang="ru-RU" sz="1200" dirty="0" smtClean="0"/>
              <a:t>обучения – Невязка векторов </a:t>
            </a:r>
            <a:r>
              <a:rPr lang="ru-RU" sz="1200" dirty="0"/>
              <a:t>состояния </a:t>
            </a:r>
            <a:r>
              <a:rPr lang="en-US" sz="1200" dirty="0" smtClean="0"/>
              <a:t>delta</a:t>
            </a:r>
            <a:r>
              <a:rPr lang="ru-RU" sz="1200" dirty="0" smtClean="0"/>
              <a:t>(</a:t>
            </a:r>
            <a:r>
              <a:rPr lang="en-US" sz="1200" dirty="0"/>
              <a:t>x</a:t>
            </a:r>
            <a:r>
              <a:rPr lang="ru-RU" sz="1200" dirty="0"/>
              <a:t>, </a:t>
            </a:r>
            <a:r>
              <a:rPr lang="en-US" sz="1200" dirty="0"/>
              <a:t>y</a:t>
            </a:r>
            <a:r>
              <a:rPr lang="ru-RU" sz="1200" dirty="0"/>
              <a:t>, </a:t>
            </a:r>
            <a:r>
              <a:rPr lang="en-US" sz="1200" dirty="0" smtClean="0"/>
              <a:t>x</a:t>
            </a:r>
            <a:r>
              <a:rPr lang="ru-RU" sz="1200" dirty="0" smtClean="0"/>
              <a:t>) по </a:t>
            </a:r>
            <a:r>
              <a:rPr lang="ru-RU" sz="1200" dirty="0"/>
              <a:t>данным </a:t>
            </a:r>
            <a:r>
              <a:rPr lang="en-US" sz="1200" dirty="0"/>
              <a:t>ILRS</a:t>
            </a:r>
            <a:r>
              <a:rPr lang="ru-RU" sz="1200" dirty="0"/>
              <a:t> в инерциальной СК </a:t>
            </a:r>
            <a:r>
              <a:rPr lang="en-US" sz="1200" dirty="0"/>
              <a:t>J</a:t>
            </a:r>
            <a:r>
              <a:rPr lang="ru-RU" sz="1200" dirty="0" smtClean="0"/>
              <a:t>2000 и </a:t>
            </a:r>
            <a:r>
              <a:rPr lang="ru-RU" sz="1200" dirty="0"/>
              <a:t>вектора (</a:t>
            </a:r>
            <a:r>
              <a:rPr lang="en-US" sz="1200" dirty="0"/>
              <a:t>x</a:t>
            </a:r>
            <a:r>
              <a:rPr lang="ru-RU" sz="1200" dirty="0"/>
              <a:t>, </a:t>
            </a:r>
            <a:r>
              <a:rPr lang="en-US" sz="1200" dirty="0"/>
              <a:t>y</a:t>
            </a:r>
            <a:r>
              <a:rPr lang="ru-RU" sz="1200" dirty="0"/>
              <a:t>, </a:t>
            </a:r>
            <a:r>
              <a:rPr lang="en-US" sz="1200" dirty="0"/>
              <a:t>x</a:t>
            </a:r>
            <a:r>
              <a:rPr lang="ru-RU" sz="1200" dirty="0"/>
              <a:t>) из </a:t>
            </a:r>
            <a:r>
              <a:rPr lang="en-US" sz="1200" dirty="0" smtClean="0"/>
              <a:t>SGP4</a:t>
            </a:r>
            <a:r>
              <a:rPr lang="ru-RU" sz="1200" dirty="0" smtClean="0"/>
              <a:t> в той же СК.</a:t>
            </a:r>
          </a:p>
          <a:p>
            <a:pPr lvl="0"/>
            <a:r>
              <a:rPr lang="ru-RU" sz="1200" dirty="0" smtClean="0"/>
              <a:t>В качестве функции потерь – среднеквадратичная ошибка (</a:t>
            </a:r>
            <a:r>
              <a:rPr lang="en-US" sz="1200" dirty="0" smtClean="0"/>
              <a:t>RMSE</a:t>
            </a:r>
            <a:r>
              <a:rPr lang="ru-RU" sz="1200" dirty="0" smtClean="0"/>
              <a:t>).</a:t>
            </a:r>
          </a:p>
          <a:p>
            <a:pPr lvl="0"/>
            <a:r>
              <a:rPr lang="ru-RU" sz="1200" dirty="0" smtClean="0"/>
              <a:t>Метод градиентного спуска </a:t>
            </a:r>
            <a:r>
              <a:rPr lang="en-US" sz="1200" dirty="0" smtClean="0"/>
              <a:t>– </a:t>
            </a:r>
            <a:r>
              <a:rPr lang="en-US" sz="1200" dirty="0" err="1" smtClean="0"/>
              <a:t>AdamW</a:t>
            </a:r>
            <a:r>
              <a:rPr lang="en-US" sz="1200" dirty="0" smtClean="0"/>
              <a:t> (adaptive momentum) </a:t>
            </a:r>
            <a:r>
              <a:rPr lang="ru-RU" sz="1200" dirty="0" smtClean="0"/>
              <a:t>с регуляризацией.</a:t>
            </a:r>
          </a:p>
        </p:txBody>
      </p:sp>
      <p:pic>
        <p:nvPicPr>
          <p:cNvPr id="1026" name="Picture 2" descr="C:\Users\nikita.belyakov\Desktop\5th_cource\весна\IT-modeling\presentation\upd_results_success\photo_2023-04-06_11-52-34 (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50" y="301623"/>
            <a:ext cx="3409950" cy="24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ta.belyakov\Desktop\5th_cource\весна\IT-modeling\presentation\upd_results_success\photo_2023-04-06_11-52-34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3035030"/>
            <a:ext cx="3476625" cy="210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ikita.belyakov\Desktop\5th_cource\весна\IT-modeling\presentation\upd_results_success\photo_2023-04-06_12-09-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102899"/>
            <a:ext cx="4829176" cy="304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34050" y="2723744"/>
            <a:ext cx="340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 smtClean="0"/>
              <a:t>Дооубучение</a:t>
            </a:r>
            <a:r>
              <a:rPr lang="ru-RU" sz="1200" dirty="0" smtClean="0"/>
              <a:t> с уменьшенным </a:t>
            </a:r>
            <a:r>
              <a:rPr lang="en-US" sz="1200" dirty="0" smtClean="0"/>
              <a:t>learning rate: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4250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4963</TotalTime>
  <Words>1233</Words>
  <Application>Microsoft Office PowerPoint</Application>
  <PresentationFormat>Экран (16:9)</PresentationFormat>
  <Paragraphs>92</Paragraphs>
  <Slides>24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Montserrat</vt:lpstr>
      <vt:lpstr>Cambria Math</vt:lpstr>
      <vt:lpstr>Inter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nikita.belyakov</dc:creator>
  <cp:lastModifiedBy>Пользователь Windows</cp:lastModifiedBy>
  <cp:revision>179</cp:revision>
  <dcterms:modified xsi:type="dcterms:W3CDTF">2023-05-25T09:30:55Z</dcterms:modified>
</cp:coreProperties>
</file>